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4" r:id="rId2"/>
    <p:sldId id="259" r:id="rId3"/>
    <p:sldId id="383" r:id="rId4"/>
    <p:sldId id="455" r:id="rId5"/>
    <p:sldId id="265" r:id="rId6"/>
    <p:sldId id="407" r:id="rId7"/>
    <p:sldId id="458" r:id="rId8"/>
    <p:sldId id="431" r:id="rId9"/>
    <p:sldId id="428" r:id="rId10"/>
    <p:sldId id="433" r:id="rId11"/>
    <p:sldId id="456" r:id="rId12"/>
    <p:sldId id="406" r:id="rId13"/>
    <p:sldId id="418" r:id="rId14"/>
    <p:sldId id="261" r:id="rId15"/>
    <p:sldId id="432" r:id="rId16"/>
    <p:sldId id="434" r:id="rId17"/>
    <p:sldId id="435" r:id="rId18"/>
    <p:sldId id="436" r:id="rId19"/>
    <p:sldId id="460" r:id="rId20"/>
    <p:sldId id="457" r:id="rId21"/>
    <p:sldId id="44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EFBBD6-1687-42CD-9E78-98BEB40470B0}" v="1" dt="2023-03-23T18:56:29.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2" d="100"/>
          <a:sy n="102" d="100"/>
        </p:scale>
        <p:origin x="150" y="10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dget Reimer" userId="1528d061-bec4-4402-ba30-d4b4aef70fcd" providerId="ADAL" clId="{CFEFBBD6-1687-42CD-9E78-98BEB40470B0}"/>
    <pc:docChg chg="custSel addSld delSld modSld">
      <pc:chgData name="Bridget Reimer" userId="1528d061-bec4-4402-ba30-d4b4aef70fcd" providerId="ADAL" clId="{CFEFBBD6-1687-42CD-9E78-98BEB40470B0}" dt="2023-03-23T19:00:37.698" v="342" actId="20577"/>
      <pc:docMkLst>
        <pc:docMk/>
      </pc:docMkLst>
      <pc:sldChg chg="modSp mod">
        <pc:chgData name="Bridget Reimer" userId="1528d061-bec4-4402-ba30-d4b4aef70fcd" providerId="ADAL" clId="{CFEFBBD6-1687-42CD-9E78-98BEB40470B0}" dt="2023-03-23T18:56:51.370" v="50" actId="20577"/>
        <pc:sldMkLst>
          <pc:docMk/>
          <pc:sldMk cId="2064671332" sldId="457"/>
        </pc:sldMkLst>
        <pc:spChg chg="mod">
          <ac:chgData name="Bridget Reimer" userId="1528d061-bec4-4402-ba30-d4b4aef70fcd" providerId="ADAL" clId="{CFEFBBD6-1687-42CD-9E78-98BEB40470B0}" dt="2023-03-23T18:56:51.370" v="50" actId="20577"/>
          <ac:spMkLst>
            <pc:docMk/>
            <pc:sldMk cId="2064671332" sldId="457"/>
            <ac:spMk id="2" creationId="{2DDCF5D6-FB36-4F1E-BC03-522EA3A2F3F4}"/>
          </ac:spMkLst>
        </pc:spChg>
      </pc:sldChg>
      <pc:sldChg chg="new del">
        <pc:chgData name="Bridget Reimer" userId="1528d061-bec4-4402-ba30-d4b4aef70fcd" providerId="ADAL" clId="{CFEFBBD6-1687-42CD-9E78-98BEB40470B0}" dt="2023-03-23T18:56:32.483" v="5" actId="47"/>
        <pc:sldMkLst>
          <pc:docMk/>
          <pc:sldMk cId="2556360853" sldId="459"/>
        </pc:sldMkLst>
      </pc:sldChg>
      <pc:sldChg chg="addSp delSp modSp add mod setBg delDesignElem">
        <pc:chgData name="Bridget Reimer" userId="1528d061-bec4-4402-ba30-d4b4aef70fcd" providerId="ADAL" clId="{CFEFBBD6-1687-42CD-9E78-98BEB40470B0}" dt="2023-03-23T19:00:37.698" v="342" actId="20577"/>
        <pc:sldMkLst>
          <pc:docMk/>
          <pc:sldMk cId="1916862999" sldId="460"/>
        </pc:sldMkLst>
        <pc:spChg chg="mod">
          <ac:chgData name="Bridget Reimer" userId="1528d061-bec4-4402-ba30-d4b4aef70fcd" providerId="ADAL" clId="{CFEFBBD6-1687-42CD-9E78-98BEB40470B0}" dt="2023-03-23T19:00:37.698" v="342" actId="20577"/>
          <ac:spMkLst>
            <pc:docMk/>
            <pc:sldMk cId="1916862999" sldId="460"/>
            <ac:spMk id="2" creationId="{2DDCF5D6-FB36-4F1E-BC03-522EA3A2F3F4}"/>
          </ac:spMkLst>
        </pc:spChg>
        <pc:spChg chg="mod">
          <ac:chgData name="Bridget Reimer" userId="1528d061-bec4-4402-ba30-d4b4aef70fcd" providerId="ADAL" clId="{CFEFBBD6-1687-42CD-9E78-98BEB40470B0}" dt="2023-03-23T18:58:20.674" v="110" actId="1076"/>
          <ac:spMkLst>
            <pc:docMk/>
            <pc:sldMk cId="1916862999" sldId="460"/>
            <ac:spMk id="5" creationId="{93879A07-7AAE-334B-9F19-3D27817FA8E0}"/>
          </ac:spMkLst>
        </pc:spChg>
        <pc:spChg chg="add del">
          <ac:chgData name="Bridget Reimer" userId="1528d061-bec4-4402-ba30-d4b4aef70fcd" providerId="ADAL" clId="{CFEFBBD6-1687-42CD-9E78-98BEB40470B0}" dt="2023-03-23T18:58:06.829" v="105" actId="26606"/>
          <ac:spMkLst>
            <pc:docMk/>
            <pc:sldMk cId="1916862999" sldId="460"/>
            <ac:spMk id="10" creationId="{91DC6ABD-215C-4EA8-A483-CEF5B99AB385}"/>
          </ac:spMkLst>
        </pc:spChg>
        <pc:spChg chg="add del">
          <ac:chgData name="Bridget Reimer" userId="1528d061-bec4-4402-ba30-d4b4aef70fcd" providerId="ADAL" clId="{CFEFBBD6-1687-42CD-9E78-98BEB40470B0}" dt="2023-03-23T18:58:06.829" v="105" actId="26606"/>
          <ac:spMkLst>
            <pc:docMk/>
            <pc:sldMk cId="1916862999" sldId="460"/>
            <ac:spMk id="16" creationId="{04357C93-F0CB-4A1C-8F77-4E9063789819}"/>
          </ac:spMkLst>
        </pc:spChg>
        <pc:spChg chg="add">
          <ac:chgData name="Bridget Reimer" userId="1528d061-bec4-4402-ba30-d4b4aef70fcd" providerId="ADAL" clId="{CFEFBBD6-1687-42CD-9E78-98BEB40470B0}" dt="2023-03-23T18:58:06.829" v="105" actId="26606"/>
          <ac:spMkLst>
            <pc:docMk/>
            <pc:sldMk cId="1916862999" sldId="460"/>
            <ac:spMk id="21" creationId="{47942995-B07F-4636-9A06-C6A104B260A8}"/>
          </ac:spMkLst>
        </pc:spChg>
        <pc:spChg chg="add">
          <ac:chgData name="Bridget Reimer" userId="1528d061-bec4-4402-ba30-d4b4aef70fcd" providerId="ADAL" clId="{CFEFBBD6-1687-42CD-9E78-98BEB40470B0}" dt="2023-03-23T18:58:06.829" v="105" actId="26606"/>
          <ac:spMkLst>
            <pc:docMk/>
            <pc:sldMk cId="1916862999" sldId="460"/>
            <ac:spMk id="22" creationId="{B81933D1-5615-42C7-9C0B-4EB7105CCE2D}"/>
          </ac:spMkLst>
        </pc:spChg>
        <pc:spChg chg="del">
          <ac:chgData name="Bridget Reimer" userId="1528d061-bec4-4402-ba30-d4b4aef70fcd" providerId="ADAL" clId="{CFEFBBD6-1687-42CD-9E78-98BEB40470B0}" dt="2023-03-23T18:56:29.460" v="4"/>
          <ac:spMkLst>
            <pc:docMk/>
            <pc:sldMk cId="1916862999" sldId="460"/>
            <ac:spMk id="24" creationId="{879EECFE-814E-4B68-96A7-86A795BD22F7}"/>
          </ac:spMkLst>
        </pc:spChg>
        <pc:spChg chg="del">
          <ac:chgData name="Bridget Reimer" userId="1528d061-bec4-4402-ba30-d4b4aef70fcd" providerId="ADAL" clId="{CFEFBBD6-1687-42CD-9E78-98BEB40470B0}" dt="2023-03-23T18:56:29.460" v="4"/>
          <ac:spMkLst>
            <pc:docMk/>
            <pc:sldMk cId="1916862999" sldId="460"/>
            <ac:spMk id="25" creationId="{06F847C8-7801-44D8-8CCA-CDBA7AD91A00}"/>
          </ac:spMkLst>
        </pc:spChg>
        <pc:spChg chg="del">
          <ac:chgData name="Bridget Reimer" userId="1528d061-bec4-4402-ba30-d4b4aef70fcd" providerId="ADAL" clId="{CFEFBBD6-1687-42CD-9E78-98BEB40470B0}" dt="2023-03-23T18:56:29.460" v="4"/>
          <ac:spMkLst>
            <pc:docMk/>
            <pc:sldMk cId="1916862999" sldId="460"/>
            <ac:spMk id="26" creationId="{AF180F00-B4B2-4196-BB1C-ECD21B03F0A9}"/>
          </ac:spMkLst>
        </pc:spChg>
        <pc:spChg chg="del">
          <ac:chgData name="Bridget Reimer" userId="1528d061-bec4-4402-ba30-d4b4aef70fcd" providerId="ADAL" clId="{CFEFBBD6-1687-42CD-9E78-98BEB40470B0}" dt="2023-03-23T18:56:29.460" v="4"/>
          <ac:spMkLst>
            <pc:docMk/>
            <pc:sldMk cId="1916862999" sldId="460"/>
            <ac:spMk id="27" creationId="{6E600F8C-C8F3-420C-9D3B-E1FBE7BAE481}"/>
          </ac:spMkLst>
        </pc:spChg>
        <pc:spChg chg="add">
          <ac:chgData name="Bridget Reimer" userId="1528d061-bec4-4402-ba30-d4b4aef70fcd" providerId="ADAL" clId="{CFEFBBD6-1687-42CD-9E78-98BEB40470B0}" dt="2023-03-23T18:58:06.829" v="105" actId="26606"/>
          <ac:spMkLst>
            <pc:docMk/>
            <pc:sldMk cId="1916862999" sldId="460"/>
            <ac:spMk id="30" creationId="{19C9EAEA-39D0-4B0E-A0EB-51E7B26740B1}"/>
          </ac:spMkLst>
        </pc:spChg>
        <pc:grpChg chg="add del">
          <ac:chgData name="Bridget Reimer" userId="1528d061-bec4-4402-ba30-d4b4aef70fcd" providerId="ADAL" clId="{CFEFBBD6-1687-42CD-9E78-98BEB40470B0}" dt="2023-03-23T18:58:06.829" v="105" actId="26606"/>
          <ac:grpSpMkLst>
            <pc:docMk/>
            <pc:sldMk cId="1916862999" sldId="460"/>
            <ac:grpSpMk id="12" creationId="{3AF6A671-C637-4547-85F4-51B6D1881399}"/>
          </ac:grpSpMkLst>
        </pc:grpChg>
        <pc:grpChg chg="add">
          <ac:chgData name="Bridget Reimer" userId="1528d061-bec4-4402-ba30-d4b4aef70fcd" providerId="ADAL" clId="{CFEFBBD6-1687-42CD-9E78-98BEB40470B0}" dt="2023-03-23T18:58:06.829" v="105" actId="26606"/>
          <ac:grpSpMkLst>
            <pc:docMk/>
            <pc:sldMk cId="1916862999" sldId="460"/>
            <ac:grpSpMk id="23" creationId="{032D8612-31EB-44CF-A1D0-14FD4C705424}"/>
          </ac:grpSpMkLst>
        </pc:grpChg>
        <pc:picChg chg="mod">
          <ac:chgData name="Bridget Reimer" userId="1528d061-bec4-4402-ba30-d4b4aef70fcd" providerId="ADAL" clId="{CFEFBBD6-1687-42CD-9E78-98BEB40470B0}" dt="2023-03-23T18:58:06.829" v="105" actId="26606"/>
          <ac:picMkLst>
            <pc:docMk/>
            <pc:sldMk cId="1916862999" sldId="460"/>
            <ac:picMk id="3" creationId="{60AD4F0D-1A22-DC7F-8909-5675AC18E248}"/>
          </ac:picMkLst>
        </pc:picChg>
        <pc:cxnChg chg="del">
          <ac:chgData name="Bridget Reimer" userId="1528d061-bec4-4402-ba30-d4b4aef70fcd" providerId="ADAL" clId="{CFEFBBD6-1687-42CD-9E78-98BEB40470B0}" dt="2023-03-23T18:56:29.460" v="4"/>
          <ac:cxnSpMkLst>
            <pc:docMk/>
            <pc:sldMk cId="1916862999" sldId="460"/>
            <ac:cxnSpMk id="28" creationId="{7AA55BF2-380C-4942-8AB1-55A6A52A35F8}"/>
          </ac:cxnSpMkLst>
        </pc:cxn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83D1EF-E0DE-49ED-BE2E-89D8C9CE0023}"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en-US"/>
        </a:p>
      </dgm:t>
    </dgm:pt>
    <dgm:pt modelId="{7FA43DE4-4098-4C52-AE5A-61704C65FB2B}">
      <dgm:prSet phldrT="[Text]"/>
      <dgm:spPr/>
      <dgm:t>
        <a:bodyPr/>
        <a:lstStyle/>
        <a:p>
          <a:r>
            <a:rPr lang="en-US" dirty="0"/>
            <a:t>IUL</a:t>
          </a:r>
        </a:p>
      </dgm:t>
    </dgm:pt>
    <dgm:pt modelId="{AEBF7572-C373-4C61-91F7-1D6FCE0E29DB}" type="parTrans" cxnId="{94B39417-203E-4443-87E9-48F99ADBB50C}">
      <dgm:prSet/>
      <dgm:spPr/>
      <dgm:t>
        <a:bodyPr/>
        <a:lstStyle/>
        <a:p>
          <a:endParaRPr lang="en-US"/>
        </a:p>
      </dgm:t>
    </dgm:pt>
    <dgm:pt modelId="{4D375991-B228-4027-B13B-9C4D7E736D95}" type="sibTrans" cxnId="{94B39417-203E-4443-87E9-48F99ADBB50C}">
      <dgm:prSet/>
      <dgm:spPr/>
      <dgm:t>
        <a:bodyPr/>
        <a:lstStyle/>
        <a:p>
          <a:endParaRPr lang="en-US"/>
        </a:p>
      </dgm:t>
    </dgm:pt>
    <dgm:pt modelId="{C81CC220-82C9-4DB6-9B93-C4E4DDF74DF6}">
      <dgm:prSet phldrT="[Text]"/>
      <dgm:spPr/>
      <dgm:t>
        <a:bodyPr/>
        <a:lstStyle/>
        <a:p>
          <a:r>
            <a:rPr lang="en-US" dirty="0"/>
            <a:t>FEX</a:t>
          </a:r>
        </a:p>
      </dgm:t>
    </dgm:pt>
    <dgm:pt modelId="{B6F0ABEA-F671-43AD-B749-9E9B03F31454}" type="parTrans" cxnId="{34CCAC7C-0823-4F31-B3F8-73B5C36296E8}">
      <dgm:prSet/>
      <dgm:spPr/>
      <dgm:t>
        <a:bodyPr/>
        <a:lstStyle/>
        <a:p>
          <a:endParaRPr lang="en-US"/>
        </a:p>
      </dgm:t>
    </dgm:pt>
    <dgm:pt modelId="{DD1C0D97-FE16-4A9A-AC60-917A95E96E3E}" type="sibTrans" cxnId="{34CCAC7C-0823-4F31-B3F8-73B5C36296E8}">
      <dgm:prSet/>
      <dgm:spPr/>
      <dgm:t>
        <a:bodyPr/>
        <a:lstStyle/>
        <a:p>
          <a:endParaRPr lang="en-US"/>
        </a:p>
      </dgm:t>
    </dgm:pt>
    <dgm:pt modelId="{82801864-B531-4BFD-ADCC-748AC15B1630}">
      <dgm:prSet phldrT="[Text]"/>
      <dgm:spPr/>
      <dgm:t>
        <a:bodyPr/>
        <a:lstStyle/>
        <a:p>
          <a:r>
            <a:rPr lang="en-US" dirty="0"/>
            <a:t>MP</a:t>
          </a:r>
        </a:p>
      </dgm:t>
    </dgm:pt>
    <dgm:pt modelId="{B3EF6CF9-A058-4F5A-AA8C-A88F82B35E5C}" type="parTrans" cxnId="{12E4EF71-298D-4685-ABC0-AA3E58591777}">
      <dgm:prSet/>
      <dgm:spPr/>
      <dgm:t>
        <a:bodyPr/>
        <a:lstStyle/>
        <a:p>
          <a:endParaRPr lang="en-US"/>
        </a:p>
      </dgm:t>
    </dgm:pt>
    <dgm:pt modelId="{A9BDB729-E50B-4FB3-AD25-B8512DE880FB}" type="sibTrans" cxnId="{12E4EF71-298D-4685-ABC0-AA3E58591777}">
      <dgm:prSet/>
      <dgm:spPr/>
      <dgm:t>
        <a:bodyPr/>
        <a:lstStyle/>
        <a:p>
          <a:endParaRPr lang="en-US"/>
        </a:p>
      </dgm:t>
    </dgm:pt>
    <dgm:pt modelId="{9F460CB5-E7BF-43A0-86E3-6654C711548B}">
      <dgm:prSet phldrT="[Text]"/>
      <dgm:spPr/>
      <dgm:t>
        <a:bodyPr/>
        <a:lstStyle/>
        <a:p>
          <a:r>
            <a:rPr lang="en-US" dirty="0"/>
            <a:t>ANNUITY</a:t>
          </a:r>
        </a:p>
      </dgm:t>
    </dgm:pt>
    <dgm:pt modelId="{5E59E864-2D8D-4CFE-8391-5060AEDFB2EA}" type="parTrans" cxnId="{F450FBCB-011A-4A7E-AE63-A3B4D8247884}">
      <dgm:prSet/>
      <dgm:spPr/>
      <dgm:t>
        <a:bodyPr/>
        <a:lstStyle/>
        <a:p>
          <a:endParaRPr lang="en-US"/>
        </a:p>
      </dgm:t>
    </dgm:pt>
    <dgm:pt modelId="{DE6210A9-B1A3-403E-8B41-BB65F259D9C4}" type="sibTrans" cxnId="{F450FBCB-011A-4A7E-AE63-A3B4D8247884}">
      <dgm:prSet/>
      <dgm:spPr/>
      <dgm:t>
        <a:bodyPr/>
        <a:lstStyle/>
        <a:p>
          <a:endParaRPr lang="en-US"/>
        </a:p>
      </dgm:t>
    </dgm:pt>
    <dgm:pt modelId="{22801E2A-8B9B-4C96-94DC-028359A24BAA}" type="pres">
      <dgm:prSet presAssocID="{2383D1EF-E0DE-49ED-BE2E-89D8C9CE0023}" presName="cycleMatrixDiagram" presStyleCnt="0">
        <dgm:presLayoutVars>
          <dgm:chMax val="1"/>
          <dgm:dir/>
          <dgm:animLvl val="lvl"/>
          <dgm:resizeHandles val="exact"/>
        </dgm:presLayoutVars>
      </dgm:prSet>
      <dgm:spPr/>
    </dgm:pt>
    <dgm:pt modelId="{A83FA184-8B5A-47FF-BF1B-5A3AEF2C2C32}" type="pres">
      <dgm:prSet presAssocID="{2383D1EF-E0DE-49ED-BE2E-89D8C9CE0023}" presName="children" presStyleCnt="0"/>
      <dgm:spPr/>
    </dgm:pt>
    <dgm:pt modelId="{41B51691-CF85-4851-BECB-A375A657F276}" type="pres">
      <dgm:prSet presAssocID="{2383D1EF-E0DE-49ED-BE2E-89D8C9CE0023}" presName="childPlaceholder" presStyleCnt="0"/>
      <dgm:spPr/>
    </dgm:pt>
    <dgm:pt modelId="{28239BB0-C5F8-45D9-AD12-563DE205A56D}" type="pres">
      <dgm:prSet presAssocID="{2383D1EF-E0DE-49ED-BE2E-89D8C9CE0023}" presName="circle" presStyleCnt="0"/>
      <dgm:spPr/>
    </dgm:pt>
    <dgm:pt modelId="{88CDDF09-7109-42BE-A5AE-21531C627F73}" type="pres">
      <dgm:prSet presAssocID="{2383D1EF-E0DE-49ED-BE2E-89D8C9CE0023}" presName="quadrant1" presStyleLbl="node1" presStyleIdx="0" presStyleCnt="4">
        <dgm:presLayoutVars>
          <dgm:chMax val="1"/>
          <dgm:bulletEnabled val="1"/>
        </dgm:presLayoutVars>
      </dgm:prSet>
      <dgm:spPr/>
    </dgm:pt>
    <dgm:pt modelId="{F738DCC3-1CE9-4F28-9F2B-A3224FCD22A4}" type="pres">
      <dgm:prSet presAssocID="{2383D1EF-E0DE-49ED-BE2E-89D8C9CE0023}" presName="quadrant2" presStyleLbl="node1" presStyleIdx="1" presStyleCnt="4">
        <dgm:presLayoutVars>
          <dgm:chMax val="1"/>
          <dgm:bulletEnabled val="1"/>
        </dgm:presLayoutVars>
      </dgm:prSet>
      <dgm:spPr/>
    </dgm:pt>
    <dgm:pt modelId="{CB9EF46C-DF25-4461-8E1B-324D834C2A4E}" type="pres">
      <dgm:prSet presAssocID="{2383D1EF-E0DE-49ED-BE2E-89D8C9CE0023}" presName="quadrant3" presStyleLbl="node1" presStyleIdx="2" presStyleCnt="4">
        <dgm:presLayoutVars>
          <dgm:chMax val="1"/>
          <dgm:bulletEnabled val="1"/>
        </dgm:presLayoutVars>
      </dgm:prSet>
      <dgm:spPr/>
    </dgm:pt>
    <dgm:pt modelId="{2AB0E349-A6AA-4B2B-85FC-03C51DDB6631}" type="pres">
      <dgm:prSet presAssocID="{2383D1EF-E0DE-49ED-BE2E-89D8C9CE0023}" presName="quadrant4" presStyleLbl="node1" presStyleIdx="3" presStyleCnt="4">
        <dgm:presLayoutVars>
          <dgm:chMax val="1"/>
          <dgm:bulletEnabled val="1"/>
        </dgm:presLayoutVars>
      </dgm:prSet>
      <dgm:spPr/>
    </dgm:pt>
    <dgm:pt modelId="{35F5BF80-9D41-4C9D-89F1-F5A74492CDC1}" type="pres">
      <dgm:prSet presAssocID="{2383D1EF-E0DE-49ED-BE2E-89D8C9CE0023}" presName="quadrantPlaceholder" presStyleCnt="0"/>
      <dgm:spPr/>
    </dgm:pt>
    <dgm:pt modelId="{9DEDBDA2-B22F-40CC-BE4E-916B04C6E58A}" type="pres">
      <dgm:prSet presAssocID="{2383D1EF-E0DE-49ED-BE2E-89D8C9CE0023}" presName="center1" presStyleLbl="fgShp" presStyleIdx="0" presStyleCnt="2"/>
      <dgm:spPr/>
    </dgm:pt>
    <dgm:pt modelId="{D62F64D5-7F2A-460F-A158-8DA1C830A9E3}" type="pres">
      <dgm:prSet presAssocID="{2383D1EF-E0DE-49ED-BE2E-89D8C9CE0023}" presName="center2" presStyleLbl="fgShp" presStyleIdx="1" presStyleCnt="2"/>
      <dgm:spPr/>
    </dgm:pt>
  </dgm:ptLst>
  <dgm:cxnLst>
    <dgm:cxn modelId="{94B39417-203E-4443-87E9-48F99ADBB50C}" srcId="{2383D1EF-E0DE-49ED-BE2E-89D8C9CE0023}" destId="{7FA43DE4-4098-4C52-AE5A-61704C65FB2B}" srcOrd="0" destOrd="0" parTransId="{AEBF7572-C373-4C61-91F7-1D6FCE0E29DB}" sibTransId="{4D375991-B228-4027-B13B-9C4D7E736D95}"/>
    <dgm:cxn modelId="{12E4EF71-298D-4685-ABC0-AA3E58591777}" srcId="{2383D1EF-E0DE-49ED-BE2E-89D8C9CE0023}" destId="{82801864-B531-4BFD-ADCC-748AC15B1630}" srcOrd="2" destOrd="0" parTransId="{B3EF6CF9-A058-4F5A-AA8C-A88F82B35E5C}" sibTransId="{A9BDB729-E50B-4FB3-AD25-B8512DE880FB}"/>
    <dgm:cxn modelId="{D3BE9776-AA00-4FF7-AE91-1BEC11B02D26}" type="presOf" srcId="{2383D1EF-E0DE-49ED-BE2E-89D8C9CE0023}" destId="{22801E2A-8B9B-4C96-94DC-028359A24BAA}" srcOrd="0" destOrd="0" presId="urn:microsoft.com/office/officeart/2005/8/layout/cycle4"/>
    <dgm:cxn modelId="{34CCAC7C-0823-4F31-B3F8-73B5C36296E8}" srcId="{2383D1EF-E0DE-49ED-BE2E-89D8C9CE0023}" destId="{C81CC220-82C9-4DB6-9B93-C4E4DDF74DF6}" srcOrd="1" destOrd="0" parTransId="{B6F0ABEA-F671-43AD-B749-9E9B03F31454}" sibTransId="{DD1C0D97-FE16-4A9A-AC60-917A95E96E3E}"/>
    <dgm:cxn modelId="{F450FBCB-011A-4A7E-AE63-A3B4D8247884}" srcId="{2383D1EF-E0DE-49ED-BE2E-89D8C9CE0023}" destId="{9F460CB5-E7BF-43A0-86E3-6654C711548B}" srcOrd="3" destOrd="0" parTransId="{5E59E864-2D8D-4CFE-8391-5060AEDFB2EA}" sibTransId="{DE6210A9-B1A3-403E-8B41-BB65F259D9C4}"/>
    <dgm:cxn modelId="{D1951BD7-8646-4D1D-AC92-28FBFF33A242}" type="presOf" srcId="{82801864-B531-4BFD-ADCC-748AC15B1630}" destId="{CB9EF46C-DF25-4461-8E1B-324D834C2A4E}" srcOrd="0" destOrd="0" presId="urn:microsoft.com/office/officeart/2005/8/layout/cycle4"/>
    <dgm:cxn modelId="{413A68DD-3F3A-4BD3-84E5-6346A65C24FA}" type="presOf" srcId="{9F460CB5-E7BF-43A0-86E3-6654C711548B}" destId="{2AB0E349-A6AA-4B2B-85FC-03C51DDB6631}" srcOrd="0" destOrd="0" presId="urn:microsoft.com/office/officeart/2005/8/layout/cycle4"/>
    <dgm:cxn modelId="{4DFF03EC-035B-4590-A943-79668F0B2005}" type="presOf" srcId="{C81CC220-82C9-4DB6-9B93-C4E4DDF74DF6}" destId="{F738DCC3-1CE9-4F28-9F2B-A3224FCD22A4}" srcOrd="0" destOrd="0" presId="urn:microsoft.com/office/officeart/2005/8/layout/cycle4"/>
    <dgm:cxn modelId="{873919F8-692C-4421-99F5-D401DC3F4F68}" type="presOf" srcId="{7FA43DE4-4098-4C52-AE5A-61704C65FB2B}" destId="{88CDDF09-7109-42BE-A5AE-21531C627F73}" srcOrd="0" destOrd="0" presId="urn:microsoft.com/office/officeart/2005/8/layout/cycle4"/>
    <dgm:cxn modelId="{DF15482E-EB01-495A-93D6-CA9FE0583323}" type="presParOf" srcId="{22801E2A-8B9B-4C96-94DC-028359A24BAA}" destId="{A83FA184-8B5A-47FF-BF1B-5A3AEF2C2C32}" srcOrd="0" destOrd="0" presId="urn:microsoft.com/office/officeart/2005/8/layout/cycle4"/>
    <dgm:cxn modelId="{4AB354EA-2502-46DD-956F-36D01B7469FB}" type="presParOf" srcId="{A83FA184-8B5A-47FF-BF1B-5A3AEF2C2C32}" destId="{41B51691-CF85-4851-BECB-A375A657F276}" srcOrd="0" destOrd="0" presId="urn:microsoft.com/office/officeart/2005/8/layout/cycle4"/>
    <dgm:cxn modelId="{612D7F3B-031A-4093-97DE-9AFF3340B6DA}" type="presParOf" srcId="{22801E2A-8B9B-4C96-94DC-028359A24BAA}" destId="{28239BB0-C5F8-45D9-AD12-563DE205A56D}" srcOrd="1" destOrd="0" presId="urn:microsoft.com/office/officeart/2005/8/layout/cycle4"/>
    <dgm:cxn modelId="{794379BC-BADF-4AFF-9AC9-78A0341D998B}" type="presParOf" srcId="{28239BB0-C5F8-45D9-AD12-563DE205A56D}" destId="{88CDDF09-7109-42BE-A5AE-21531C627F73}" srcOrd="0" destOrd="0" presId="urn:microsoft.com/office/officeart/2005/8/layout/cycle4"/>
    <dgm:cxn modelId="{E329A45C-9335-4FF0-A2BA-5F31183C575B}" type="presParOf" srcId="{28239BB0-C5F8-45D9-AD12-563DE205A56D}" destId="{F738DCC3-1CE9-4F28-9F2B-A3224FCD22A4}" srcOrd="1" destOrd="0" presId="urn:microsoft.com/office/officeart/2005/8/layout/cycle4"/>
    <dgm:cxn modelId="{873219DD-FC47-4DEE-AC3E-755BCA854EF3}" type="presParOf" srcId="{28239BB0-C5F8-45D9-AD12-563DE205A56D}" destId="{CB9EF46C-DF25-4461-8E1B-324D834C2A4E}" srcOrd="2" destOrd="0" presId="urn:microsoft.com/office/officeart/2005/8/layout/cycle4"/>
    <dgm:cxn modelId="{727B5580-7C9D-4521-BBB3-2C0E8177C864}" type="presParOf" srcId="{28239BB0-C5F8-45D9-AD12-563DE205A56D}" destId="{2AB0E349-A6AA-4B2B-85FC-03C51DDB6631}" srcOrd="3" destOrd="0" presId="urn:microsoft.com/office/officeart/2005/8/layout/cycle4"/>
    <dgm:cxn modelId="{63784591-C280-4879-BB75-2C84913E241C}" type="presParOf" srcId="{28239BB0-C5F8-45D9-AD12-563DE205A56D}" destId="{35F5BF80-9D41-4C9D-89F1-F5A74492CDC1}" srcOrd="4" destOrd="0" presId="urn:microsoft.com/office/officeart/2005/8/layout/cycle4"/>
    <dgm:cxn modelId="{E1A24A21-B934-404F-8ACB-C21D946C74F2}" type="presParOf" srcId="{22801E2A-8B9B-4C96-94DC-028359A24BAA}" destId="{9DEDBDA2-B22F-40CC-BE4E-916B04C6E58A}" srcOrd="2" destOrd="0" presId="urn:microsoft.com/office/officeart/2005/8/layout/cycle4"/>
    <dgm:cxn modelId="{F27E2F7B-D600-4046-BD5B-DE2085BD5FDC}" type="presParOf" srcId="{22801E2A-8B9B-4C96-94DC-028359A24BAA}" destId="{D62F64D5-7F2A-460F-A158-8DA1C830A9E3}"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084D82-CE07-4AE5-A71A-C98F6E52006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D5DA4CDF-FF63-4586-96D5-40D74F0F0198}">
      <dgm:prSet/>
      <dgm:spPr/>
      <dgm:t>
        <a:bodyPr/>
        <a:lstStyle/>
        <a:p>
          <a:pPr>
            <a:lnSpc>
              <a:spcPct val="100000"/>
            </a:lnSpc>
          </a:pPr>
          <a:r>
            <a:rPr lang="en-US" b="1" dirty="0"/>
            <a:t>ELIMINATE market loss – never lose money in the market again!</a:t>
          </a:r>
          <a:endParaRPr lang="en-US" dirty="0"/>
        </a:p>
      </dgm:t>
    </dgm:pt>
    <dgm:pt modelId="{846639D7-CFCB-44B5-9D9C-A6E8B4662115}" type="parTrans" cxnId="{3B8B5C6D-E7F4-4D8F-BBF4-57376F129A16}">
      <dgm:prSet/>
      <dgm:spPr/>
      <dgm:t>
        <a:bodyPr/>
        <a:lstStyle/>
        <a:p>
          <a:endParaRPr lang="en-US"/>
        </a:p>
      </dgm:t>
    </dgm:pt>
    <dgm:pt modelId="{AE9C8BA8-BD18-455D-AE5D-D627DED79355}" type="sibTrans" cxnId="{3B8B5C6D-E7F4-4D8F-BBF4-57376F129A16}">
      <dgm:prSet/>
      <dgm:spPr/>
      <dgm:t>
        <a:bodyPr/>
        <a:lstStyle/>
        <a:p>
          <a:endParaRPr lang="en-US"/>
        </a:p>
      </dgm:t>
    </dgm:pt>
    <dgm:pt modelId="{5A6CBCE7-A8F4-4ADF-98C1-C6F9592A0B3D}">
      <dgm:prSet/>
      <dgm:spPr/>
      <dgm:t>
        <a:bodyPr/>
        <a:lstStyle/>
        <a:p>
          <a:pPr>
            <a:lnSpc>
              <a:spcPct val="100000"/>
            </a:lnSpc>
          </a:pPr>
          <a:r>
            <a:rPr lang="en-US" b="1" dirty="0"/>
            <a:t>PARTICIPATE in the upside of the market – much higher earning potential than other safe investments!</a:t>
          </a:r>
          <a:endParaRPr lang="en-US" dirty="0"/>
        </a:p>
      </dgm:t>
    </dgm:pt>
    <dgm:pt modelId="{E79A3D7A-4387-4136-B2B2-291930F0B2F2}" type="parTrans" cxnId="{281B6F19-2D05-4237-B244-4EE53AAADF84}">
      <dgm:prSet/>
      <dgm:spPr/>
      <dgm:t>
        <a:bodyPr/>
        <a:lstStyle/>
        <a:p>
          <a:endParaRPr lang="en-US"/>
        </a:p>
      </dgm:t>
    </dgm:pt>
    <dgm:pt modelId="{3CA4D90B-0C6B-43A4-B2AA-A35F5C0B7504}" type="sibTrans" cxnId="{281B6F19-2D05-4237-B244-4EE53AAADF84}">
      <dgm:prSet/>
      <dgm:spPr/>
      <dgm:t>
        <a:bodyPr/>
        <a:lstStyle/>
        <a:p>
          <a:endParaRPr lang="en-US"/>
        </a:p>
      </dgm:t>
    </dgm:pt>
    <dgm:pt modelId="{83DF415F-19D0-44C3-9646-F36B0DC9F995}">
      <dgm:prSet/>
      <dgm:spPr/>
      <dgm:t>
        <a:bodyPr/>
        <a:lstStyle/>
        <a:p>
          <a:pPr>
            <a:lnSpc>
              <a:spcPct val="100000"/>
            </a:lnSpc>
          </a:pPr>
          <a:r>
            <a:rPr lang="en-US" b="1" dirty="0"/>
            <a:t>Create a PAYCHECK FOR LIFE for you and your spouse – ONLY annuities can provide this!</a:t>
          </a:r>
          <a:endParaRPr lang="en-US" dirty="0"/>
        </a:p>
      </dgm:t>
    </dgm:pt>
    <dgm:pt modelId="{0E85F0C6-8A57-47B5-96E9-8DBA1A1855FC}" type="parTrans" cxnId="{BDD5A7C0-DA9C-4F14-922E-BDD138B173C2}">
      <dgm:prSet/>
      <dgm:spPr/>
      <dgm:t>
        <a:bodyPr/>
        <a:lstStyle/>
        <a:p>
          <a:endParaRPr lang="en-US"/>
        </a:p>
      </dgm:t>
    </dgm:pt>
    <dgm:pt modelId="{4D542C20-A24B-43F3-AD99-0FB13748D778}" type="sibTrans" cxnId="{BDD5A7C0-DA9C-4F14-922E-BDD138B173C2}">
      <dgm:prSet/>
      <dgm:spPr/>
      <dgm:t>
        <a:bodyPr/>
        <a:lstStyle/>
        <a:p>
          <a:endParaRPr lang="en-US"/>
        </a:p>
      </dgm:t>
    </dgm:pt>
    <dgm:pt modelId="{FAB47D50-9BAD-4D9C-B49C-927C13820825}" type="pres">
      <dgm:prSet presAssocID="{AA084D82-CE07-4AE5-A71A-C98F6E52006C}" presName="root" presStyleCnt="0">
        <dgm:presLayoutVars>
          <dgm:dir/>
          <dgm:resizeHandles val="exact"/>
        </dgm:presLayoutVars>
      </dgm:prSet>
      <dgm:spPr/>
    </dgm:pt>
    <dgm:pt modelId="{3A57F9ED-DFBF-4FFF-8A04-02A0700BF287}" type="pres">
      <dgm:prSet presAssocID="{D5DA4CDF-FF63-4586-96D5-40D74F0F0198}" presName="compNode" presStyleCnt="0"/>
      <dgm:spPr/>
    </dgm:pt>
    <dgm:pt modelId="{F8272199-594B-44D7-986C-D88BE49CA084}" type="pres">
      <dgm:prSet presAssocID="{D5DA4CDF-FF63-4586-96D5-40D74F0F0198}"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No sign with solid fill"/>
        </a:ext>
      </dgm:extLst>
    </dgm:pt>
    <dgm:pt modelId="{CD4889E9-89BE-4D0E-9453-ADD21179EB6A}" type="pres">
      <dgm:prSet presAssocID="{D5DA4CDF-FF63-4586-96D5-40D74F0F0198}" presName="spaceRect" presStyleCnt="0"/>
      <dgm:spPr/>
    </dgm:pt>
    <dgm:pt modelId="{759AA944-7CB8-4FC4-AB99-E137E1B12B26}" type="pres">
      <dgm:prSet presAssocID="{D5DA4CDF-FF63-4586-96D5-40D74F0F0198}" presName="textRect" presStyleLbl="revTx" presStyleIdx="0" presStyleCnt="3">
        <dgm:presLayoutVars>
          <dgm:chMax val="1"/>
          <dgm:chPref val="1"/>
        </dgm:presLayoutVars>
      </dgm:prSet>
      <dgm:spPr/>
    </dgm:pt>
    <dgm:pt modelId="{186C657E-2503-477D-BB93-E25BF08D1FD2}" type="pres">
      <dgm:prSet presAssocID="{AE9C8BA8-BD18-455D-AE5D-D627DED79355}" presName="sibTrans" presStyleCnt="0"/>
      <dgm:spPr/>
    </dgm:pt>
    <dgm:pt modelId="{1CE4DA9B-84E8-4BFB-AEB9-42616562D447}" type="pres">
      <dgm:prSet presAssocID="{5A6CBCE7-A8F4-4ADF-98C1-C6F9592A0B3D}" presName="compNode" presStyleCnt="0"/>
      <dgm:spPr/>
    </dgm:pt>
    <dgm:pt modelId="{23E04B26-781C-4723-9E00-A221467AC6C9}" type="pres">
      <dgm:prSet presAssocID="{5A6CBCE7-A8F4-4ADF-98C1-C6F9592A0B3D}"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r graph with upward trend with solid fill"/>
        </a:ext>
      </dgm:extLst>
    </dgm:pt>
    <dgm:pt modelId="{E93000FD-9546-409C-B5A8-AA7DC0D7493F}" type="pres">
      <dgm:prSet presAssocID="{5A6CBCE7-A8F4-4ADF-98C1-C6F9592A0B3D}" presName="spaceRect" presStyleCnt="0"/>
      <dgm:spPr/>
    </dgm:pt>
    <dgm:pt modelId="{C6EBD794-A8B7-472E-AA66-D0CAE2934C21}" type="pres">
      <dgm:prSet presAssocID="{5A6CBCE7-A8F4-4ADF-98C1-C6F9592A0B3D}" presName="textRect" presStyleLbl="revTx" presStyleIdx="1" presStyleCnt="3">
        <dgm:presLayoutVars>
          <dgm:chMax val="1"/>
          <dgm:chPref val="1"/>
        </dgm:presLayoutVars>
      </dgm:prSet>
      <dgm:spPr/>
    </dgm:pt>
    <dgm:pt modelId="{399C3D5E-54FE-476A-BCD5-A4CF20DC18FD}" type="pres">
      <dgm:prSet presAssocID="{3CA4D90B-0C6B-43A4-B2AA-A35F5C0B7504}" presName="sibTrans" presStyleCnt="0"/>
      <dgm:spPr/>
    </dgm:pt>
    <dgm:pt modelId="{1EF7DDB3-A8C5-4D03-BCC3-5C580538959B}" type="pres">
      <dgm:prSet presAssocID="{83DF415F-19D0-44C3-9646-F36B0DC9F995}" presName="compNode" presStyleCnt="0"/>
      <dgm:spPr/>
    </dgm:pt>
    <dgm:pt modelId="{EC5EF000-C79D-4C62-8320-9C04DE9F9EE3}" type="pres">
      <dgm:prSet presAssocID="{83DF415F-19D0-44C3-9646-F36B0DC9F995}"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oney with solid fill"/>
        </a:ext>
      </dgm:extLst>
    </dgm:pt>
    <dgm:pt modelId="{BA5107D0-BCD0-4B50-9B0F-E8344495B1BD}" type="pres">
      <dgm:prSet presAssocID="{83DF415F-19D0-44C3-9646-F36B0DC9F995}" presName="spaceRect" presStyleCnt="0"/>
      <dgm:spPr/>
    </dgm:pt>
    <dgm:pt modelId="{A91505BE-EE8C-49B7-A5B7-419791FA37C7}" type="pres">
      <dgm:prSet presAssocID="{83DF415F-19D0-44C3-9646-F36B0DC9F995}" presName="textRect" presStyleLbl="revTx" presStyleIdx="2" presStyleCnt="3">
        <dgm:presLayoutVars>
          <dgm:chMax val="1"/>
          <dgm:chPref val="1"/>
        </dgm:presLayoutVars>
      </dgm:prSet>
      <dgm:spPr/>
    </dgm:pt>
  </dgm:ptLst>
  <dgm:cxnLst>
    <dgm:cxn modelId="{281B6F19-2D05-4237-B244-4EE53AAADF84}" srcId="{AA084D82-CE07-4AE5-A71A-C98F6E52006C}" destId="{5A6CBCE7-A8F4-4ADF-98C1-C6F9592A0B3D}" srcOrd="1" destOrd="0" parTransId="{E79A3D7A-4387-4136-B2B2-291930F0B2F2}" sibTransId="{3CA4D90B-0C6B-43A4-B2AA-A35F5C0B7504}"/>
    <dgm:cxn modelId="{984ECA26-A417-4DD5-98D8-75D2F5998153}" type="presOf" srcId="{83DF415F-19D0-44C3-9646-F36B0DC9F995}" destId="{A91505BE-EE8C-49B7-A5B7-419791FA37C7}" srcOrd="0" destOrd="0" presId="urn:microsoft.com/office/officeart/2018/2/layout/IconLabelList"/>
    <dgm:cxn modelId="{3B8B5C6D-E7F4-4D8F-BBF4-57376F129A16}" srcId="{AA084D82-CE07-4AE5-A71A-C98F6E52006C}" destId="{D5DA4CDF-FF63-4586-96D5-40D74F0F0198}" srcOrd="0" destOrd="0" parTransId="{846639D7-CFCB-44B5-9D9C-A6E8B4662115}" sibTransId="{AE9C8BA8-BD18-455D-AE5D-D627DED79355}"/>
    <dgm:cxn modelId="{BEEA46B5-5B6F-4D8D-9345-99C9FCAA3E95}" type="presOf" srcId="{5A6CBCE7-A8F4-4ADF-98C1-C6F9592A0B3D}" destId="{C6EBD794-A8B7-472E-AA66-D0CAE2934C21}" srcOrd="0" destOrd="0" presId="urn:microsoft.com/office/officeart/2018/2/layout/IconLabelList"/>
    <dgm:cxn modelId="{BDD5A7C0-DA9C-4F14-922E-BDD138B173C2}" srcId="{AA084D82-CE07-4AE5-A71A-C98F6E52006C}" destId="{83DF415F-19D0-44C3-9646-F36B0DC9F995}" srcOrd="2" destOrd="0" parTransId="{0E85F0C6-8A57-47B5-96E9-8DBA1A1855FC}" sibTransId="{4D542C20-A24B-43F3-AD99-0FB13748D778}"/>
    <dgm:cxn modelId="{78607DD7-E241-42DF-B430-692257141B41}" type="presOf" srcId="{D5DA4CDF-FF63-4586-96D5-40D74F0F0198}" destId="{759AA944-7CB8-4FC4-AB99-E137E1B12B26}" srcOrd="0" destOrd="0" presId="urn:microsoft.com/office/officeart/2018/2/layout/IconLabelList"/>
    <dgm:cxn modelId="{45BF01E0-03BA-4878-ACEB-88003773DF16}" type="presOf" srcId="{AA084D82-CE07-4AE5-A71A-C98F6E52006C}" destId="{FAB47D50-9BAD-4D9C-B49C-927C13820825}" srcOrd="0" destOrd="0" presId="urn:microsoft.com/office/officeart/2018/2/layout/IconLabelList"/>
    <dgm:cxn modelId="{13ECC1E9-F730-4E1E-95B2-D90CC86411D5}" type="presParOf" srcId="{FAB47D50-9BAD-4D9C-B49C-927C13820825}" destId="{3A57F9ED-DFBF-4FFF-8A04-02A0700BF287}" srcOrd="0" destOrd="0" presId="urn:microsoft.com/office/officeart/2018/2/layout/IconLabelList"/>
    <dgm:cxn modelId="{E480EA05-7CE4-44FC-A1F7-55DCEF991D5D}" type="presParOf" srcId="{3A57F9ED-DFBF-4FFF-8A04-02A0700BF287}" destId="{F8272199-594B-44D7-986C-D88BE49CA084}" srcOrd="0" destOrd="0" presId="urn:microsoft.com/office/officeart/2018/2/layout/IconLabelList"/>
    <dgm:cxn modelId="{01F27ECF-0668-4EC6-8A64-D64E0891F2A7}" type="presParOf" srcId="{3A57F9ED-DFBF-4FFF-8A04-02A0700BF287}" destId="{CD4889E9-89BE-4D0E-9453-ADD21179EB6A}" srcOrd="1" destOrd="0" presId="urn:microsoft.com/office/officeart/2018/2/layout/IconLabelList"/>
    <dgm:cxn modelId="{A0EDBFE2-BEAC-44A6-941B-EF55AD11E6CF}" type="presParOf" srcId="{3A57F9ED-DFBF-4FFF-8A04-02A0700BF287}" destId="{759AA944-7CB8-4FC4-AB99-E137E1B12B26}" srcOrd="2" destOrd="0" presId="urn:microsoft.com/office/officeart/2018/2/layout/IconLabelList"/>
    <dgm:cxn modelId="{C4BA1260-32F4-4C29-A7C7-61D68E713259}" type="presParOf" srcId="{FAB47D50-9BAD-4D9C-B49C-927C13820825}" destId="{186C657E-2503-477D-BB93-E25BF08D1FD2}" srcOrd="1" destOrd="0" presId="urn:microsoft.com/office/officeart/2018/2/layout/IconLabelList"/>
    <dgm:cxn modelId="{BD1DEB65-084F-44D5-B4BE-395B9ECD4D33}" type="presParOf" srcId="{FAB47D50-9BAD-4D9C-B49C-927C13820825}" destId="{1CE4DA9B-84E8-4BFB-AEB9-42616562D447}" srcOrd="2" destOrd="0" presId="urn:microsoft.com/office/officeart/2018/2/layout/IconLabelList"/>
    <dgm:cxn modelId="{837A60D1-AF0F-4B41-88E5-479ADCF51133}" type="presParOf" srcId="{1CE4DA9B-84E8-4BFB-AEB9-42616562D447}" destId="{23E04B26-781C-4723-9E00-A221467AC6C9}" srcOrd="0" destOrd="0" presId="urn:microsoft.com/office/officeart/2018/2/layout/IconLabelList"/>
    <dgm:cxn modelId="{AA4852C1-B371-4E13-A901-6F7EFDC1D987}" type="presParOf" srcId="{1CE4DA9B-84E8-4BFB-AEB9-42616562D447}" destId="{E93000FD-9546-409C-B5A8-AA7DC0D7493F}" srcOrd="1" destOrd="0" presId="urn:microsoft.com/office/officeart/2018/2/layout/IconLabelList"/>
    <dgm:cxn modelId="{D8C99B0A-F0F9-46ED-AFA1-ABAC88026893}" type="presParOf" srcId="{1CE4DA9B-84E8-4BFB-AEB9-42616562D447}" destId="{C6EBD794-A8B7-472E-AA66-D0CAE2934C21}" srcOrd="2" destOrd="0" presId="urn:microsoft.com/office/officeart/2018/2/layout/IconLabelList"/>
    <dgm:cxn modelId="{9A3AF087-B629-4398-8962-4DB4114AFCD4}" type="presParOf" srcId="{FAB47D50-9BAD-4D9C-B49C-927C13820825}" destId="{399C3D5E-54FE-476A-BCD5-A4CF20DC18FD}" srcOrd="3" destOrd="0" presId="urn:microsoft.com/office/officeart/2018/2/layout/IconLabelList"/>
    <dgm:cxn modelId="{F63140F4-A0EA-4C7D-8A44-EA9526A26479}" type="presParOf" srcId="{FAB47D50-9BAD-4D9C-B49C-927C13820825}" destId="{1EF7DDB3-A8C5-4D03-BCC3-5C580538959B}" srcOrd="4" destOrd="0" presId="urn:microsoft.com/office/officeart/2018/2/layout/IconLabelList"/>
    <dgm:cxn modelId="{64B159AE-41A4-4A63-BA97-CA73F8082B37}" type="presParOf" srcId="{1EF7DDB3-A8C5-4D03-BCC3-5C580538959B}" destId="{EC5EF000-C79D-4C62-8320-9C04DE9F9EE3}" srcOrd="0" destOrd="0" presId="urn:microsoft.com/office/officeart/2018/2/layout/IconLabelList"/>
    <dgm:cxn modelId="{8F39BD06-1C74-435F-9125-BA5CB0D86352}" type="presParOf" srcId="{1EF7DDB3-A8C5-4D03-BCC3-5C580538959B}" destId="{BA5107D0-BCD0-4B50-9B0F-E8344495B1BD}" srcOrd="1" destOrd="0" presId="urn:microsoft.com/office/officeart/2018/2/layout/IconLabelList"/>
    <dgm:cxn modelId="{10BCE4BA-A522-4EB0-8831-03D5A256CA36}" type="presParOf" srcId="{1EF7DDB3-A8C5-4D03-BCC3-5C580538959B}" destId="{A91505BE-EE8C-49B7-A5B7-419791FA37C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084D82-CE07-4AE5-A71A-C98F6E52006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D5DA4CDF-FF63-4586-96D5-40D74F0F0198}">
      <dgm:prSet/>
      <dgm:spPr/>
      <dgm:t>
        <a:bodyPr/>
        <a:lstStyle/>
        <a:p>
          <a:pPr>
            <a:lnSpc>
              <a:spcPct val="100000"/>
            </a:lnSpc>
          </a:pPr>
          <a:r>
            <a:rPr lang="en-US" dirty="0"/>
            <a:t>First &amp; Foremost an IUL is a life insurance contract that provides a TAX FREE DEATH BENEFIT.</a:t>
          </a:r>
        </a:p>
      </dgm:t>
    </dgm:pt>
    <dgm:pt modelId="{846639D7-CFCB-44B5-9D9C-A6E8B4662115}" type="parTrans" cxnId="{3B8B5C6D-E7F4-4D8F-BBF4-57376F129A16}">
      <dgm:prSet/>
      <dgm:spPr/>
      <dgm:t>
        <a:bodyPr/>
        <a:lstStyle/>
        <a:p>
          <a:endParaRPr lang="en-US"/>
        </a:p>
      </dgm:t>
    </dgm:pt>
    <dgm:pt modelId="{AE9C8BA8-BD18-455D-AE5D-D627DED79355}" type="sibTrans" cxnId="{3B8B5C6D-E7F4-4D8F-BBF4-57376F129A16}">
      <dgm:prSet/>
      <dgm:spPr/>
      <dgm:t>
        <a:bodyPr/>
        <a:lstStyle/>
        <a:p>
          <a:endParaRPr lang="en-US"/>
        </a:p>
      </dgm:t>
    </dgm:pt>
    <dgm:pt modelId="{5A6CBCE7-A8F4-4ADF-98C1-C6F9592A0B3D}">
      <dgm:prSet/>
      <dgm:spPr/>
      <dgm:t>
        <a:bodyPr/>
        <a:lstStyle/>
        <a:p>
          <a:pPr>
            <a:lnSpc>
              <a:spcPct val="100000"/>
            </a:lnSpc>
          </a:pPr>
          <a:r>
            <a:rPr lang="en-US" dirty="0"/>
            <a:t>Second an IUL provides cash accumulation value that can be borrowed against – this is the primary reason people purchase an IUL.</a:t>
          </a:r>
        </a:p>
      </dgm:t>
    </dgm:pt>
    <dgm:pt modelId="{E79A3D7A-4387-4136-B2B2-291930F0B2F2}" type="parTrans" cxnId="{281B6F19-2D05-4237-B244-4EE53AAADF84}">
      <dgm:prSet/>
      <dgm:spPr/>
      <dgm:t>
        <a:bodyPr/>
        <a:lstStyle/>
        <a:p>
          <a:endParaRPr lang="en-US"/>
        </a:p>
      </dgm:t>
    </dgm:pt>
    <dgm:pt modelId="{3CA4D90B-0C6B-43A4-B2AA-A35F5C0B7504}" type="sibTrans" cxnId="{281B6F19-2D05-4237-B244-4EE53AAADF84}">
      <dgm:prSet/>
      <dgm:spPr/>
      <dgm:t>
        <a:bodyPr/>
        <a:lstStyle/>
        <a:p>
          <a:endParaRPr lang="en-US"/>
        </a:p>
      </dgm:t>
    </dgm:pt>
    <dgm:pt modelId="{83DF415F-19D0-44C3-9646-F36B0DC9F995}">
      <dgm:prSet/>
      <dgm:spPr/>
      <dgm:t>
        <a:bodyPr/>
        <a:lstStyle/>
        <a:p>
          <a:pPr>
            <a:lnSpc>
              <a:spcPct val="100000"/>
            </a:lnSpc>
          </a:pPr>
          <a:r>
            <a:rPr lang="en-US" dirty="0"/>
            <a:t>The monthly premium, if structured correctly, goes to pay for BOTH benefits in one policy.</a:t>
          </a:r>
        </a:p>
      </dgm:t>
    </dgm:pt>
    <dgm:pt modelId="{0E85F0C6-8A57-47B5-96E9-8DBA1A1855FC}" type="parTrans" cxnId="{BDD5A7C0-DA9C-4F14-922E-BDD138B173C2}">
      <dgm:prSet/>
      <dgm:spPr/>
      <dgm:t>
        <a:bodyPr/>
        <a:lstStyle/>
        <a:p>
          <a:endParaRPr lang="en-US"/>
        </a:p>
      </dgm:t>
    </dgm:pt>
    <dgm:pt modelId="{4D542C20-A24B-43F3-AD99-0FB13748D778}" type="sibTrans" cxnId="{BDD5A7C0-DA9C-4F14-922E-BDD138B173C2}">
      <dgm:prSet/>
      <dgm:spPr/>
      <dgm:t>
        <a:bodyPr/>
        <a:lstStyle/>
        <a:p>
          <a:endParaRPr lang="en-US"/>
        </a:p>
      </dgm:t>
    </dgm:pt>
    <dgm:pt modelId="{FAB47D50-9BAD-4D9C-B49C-927C13820825}" type="pres">
      <dgm:prSet presAssocID="{AA084D82-CE07-4AE5-A71A-C98F6E52006C}" presName="root" presStyleCnt="0">
        <dgm:presLayoutVars>
          <dgm:dir/>
          <dgm:resizeHandles val="exact"/>
        </dgm:presLayoutVars>
      </dgm:prSet>
      <dgm:spPr/>
    </dgm:pt>
    <dgm:pt modelId="{3A57F9ED-DFBF-4FFF-8A04-02A0700BF287}" type="pres">
      <dgm:prSet presAssocID="{D5DA4CDF-FF63-4586-96D5-40D74F0F0198}" presName="compNode" presStyleCnt="0"/>
      <dgm:spPr/>
    </dgm:pt>
    <dgm:pt modelId="{F8272199-594B-44D7-986C-D88BE49CA084}" type="pres">
      <dgm:prSet presAssocID="{D5DA4CDF-FF63-4586-96D5-40D74F0F019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avestone outline"/>
        </a:ext>
      </dgm:extLst>
    </dgm:pt>
    <dgm:pt modelId="{CD4889E9-89BE-4D0E-9453-ADD21179EB6A}" type="pres">
      <dgm:prSet presAssocID="{D5DA4CDF-FF63-4586-96D5-40D74F0F0198}" presName="spaceRect" presStyleCnt="0"/>
      <dgm:spPr/>
    </dgm:pt>
    <dgm:pt modelId="{759AA944-7CB8-4FC4-AB99-E137E1B12B26}" type="pres">
      <dgm:prSet presAssocID="{D5DA4CDF-FF63-4586-96D5-40D74F0F0198}" presName="textRect" presStyleLbl="revTx" presStyleIdx="0" presStyleCnt="3">
        <dgm:presLayoutVars>
          <dgm:chMax val="1"/>
          <dgm:chPref val="1"/>
        </dgm:presLayoutVars>
      </dgm:prSet>
      <dgm:spPr/>
    </dgm:pt>
    <dgm:pt modelId="{186C657E-2503-477D-BB93-E25BF08D1FD2}" type="pres">
      <dgm:prSet presAssocID="{AE9C8BA8-BD18-455D-AE5D-D627DED79355}" presName="sibTrans" presStyleCnt="0"/>
      <dgm:spPr/>
    </dgm:pt>
    <dgm:pt modelId="{1CE4DA9B-84E8-4BFB-AEB9-42616562D447}" type="pres">
      <dgm:prSet presAssocID="{5A6CBCE7-A8F4-4ADF-98C1-C6F9592A0B3D}" presName="compNode" presStyleCnt="0"/>
      <dgm:spPr/>
    </dgm:pt>
    <dgm:pt modelId="{23E04B26-781C-4723-9E00-A221467AC6C9}" type="pres">
      <dgm:prSet presAssocID="{5A6CBCE7-A8F4-4ADF-98C1-C6F9592A0B3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E93000FD-9546-409C-B5A8-AA7DC0D7493F}" type="pres">
      <dgm:prSet presAssocID="{5A6CBCE7-A8F4-4ADF-98C1-C6F9592A0B3D}" presName="spaceRect" presStyleCnt="0"/>
      <dgm:spPr/>
    </dgm:pt>
    <dgm:pt modelId="{C6EBD794-A8B7-472E-AA66-D0CAE2934C21}" type="pres">
      <dgm:prSet presAssocID="{5A6CBCE7-A8F4-4ADF-98C1-C6F9592A0B3D}" presName="textRect" presStyleLbl="revTx" presStyleIdx="1" presStyleCnt="3">
        <dgm:presLayoutVars>
          <dgm:chMax val="1"/>
          <dgm:chPref val="1"/>
        </dgm:presLayoutVars>
      </dgm:prSet>
      <dgm:spPr/>
    </dgm:pt>
    <dgm:pt modelId="{399C3D5E-54FE-476A-BCD5-A4CF20DC18FD}" type="pres">
      <dgm:prSet presAssocID="{3CA4D90B-0C6B-43A4-B2AA-A35F5C0B7504}" presName="sibTrans" presStyleCnt="0"/>
      <dgm:spPr/>
    </dgm:pt>
    <dgm:pt modelId="{1EF7DDB3-A8C5-4D03-BCC3-5C580538959B}" type="pres">
      <dgm:prSet presAssocID="{83DF415F-19D0-44C3-9646-F36B0DC9F995}" presName="compNode" presStyleCnt="0"/>
      <dgm:spPr/>
    </dgm:pt>
    <dgm:pt modelId="{EC5EF000-C79D-4C62-8320-9C04DE9F9EE3}" type="pres">
      <dgm:prSet presAssocID="{83DF415F-19D0-44C3-9646-F36B0DC9F99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ierarchy"/>
        </a:ext>
      </dgm:extLst>
    </dgm:pt>
    <dgm:pt modelId="{BA5107D0-BCD0-4B50-9B0F-E8344495B1BD}" type="pres">
      <dgm:prSet presAssocID="{83DF415F-19D0-44C3-9646-F36B0DC9F995}" presName="spaceRect" presStyleCnt="0"/>
      <dgm:spPr/>
    </dgm:pt>
    <dgm:pt modelId="{A91505BE-EE8C-49B7-A5B7-419791FA37C7}" type="pres">
      <dgm:prSet presAssocID="{83DF415F-19D0-44C3-9646-F36B0DC9F995}" presName="textRect" presStyleLbl="revTx" presStyleIdx="2" presStyleCnt="3">
        <dgm:presLayoutVars>
          <dgm:chMax val="1"/>
          <dgm:chPref val="1"/>
        </dgm:presLayoutVars>
      </dgm:prSet>
      <dgm:spPr/>
    </dgm:pt>
  </dgm:ptLst>
  <dgm:cxnLst>
    <dgm:cxn modelId="{281B6F19-2D05-4237-B244-4EE53AAADF84}" srcId="{AA084D82-CE07-4AE5-A71A-C98F6E52006C}" destId="{5A6CBCE7-A8F4-4ADF-98C1-C6F9592A0B3D}" srcOrd="1" destOrd="0" parTransId="{E79A3D7A-4387-4136-B2B2-291930F0B2F2}" sibTransId="{3CA4D90B-0C6B-43A4-B2AA-A35F5C0B7504}"/>
    <dgm:cxn modelId="{984ECA26-A417-4DD5-98D8-75D2F5998153}" type="presOf" srcId="{83DF415F-19D0-44C3-9646-F36B0DC9F995}" destId="{A91505BE-EE8C-49B7-A5B7-419791FA37C7}" srcOrd="0" destOrd="0" presId="urn:microsoft.com/office/officeart/2018/2/layout/IconLabelList"/>
    <dgm:cxn modelId="{3B8B5C6D-E7F4-4D8F-BBF4-57376F129A16}" srcId="{AA084D82-CE07-4AE5-A71A-C98F6E52006C}" destId="{D5DA4CDF-FF63-4586-96D5-40D74F0F0198}" srcOrd="0" destOrd="0" parTransId="{846639D7-CFCB-44B5-9D9C-A6E8B4662115}" sibTransId="{AE9C8BA8-BD18-455D-AE5D-D627DED79355}"/>
    <dgm:cxn modelId="{BEEA46B5-5B6F-4D8D-9345-99C9FCAA3E95}" type="presOf" srcId="{5A6CBCE7-A8F4-4ADF-98C1-C6F9592A0B3D}" destId="{C6EBD794-A8B7-472E-AA66-D0CAE2934C21}" srcOrd="0" destOrd="0" presId="urn:microsoft.com/office/officeart/2018/2/layout/IconLabelList"/>
    <dgm:cxn modelId="{BDD5A7C0-DA9C-4F14-922E-BDD138B173C2}" srcId="{AA084D82-CE07-4AE5-A71A-C98F6E52006C}" destId="{83DF415F-19D0-44C3-9646-F36B0DC9F995}" srcOrd="2" destOrd="0" parTransId="{0E85F0C6-8A57-47B5-96E9-8DBA1A1855FC}" sibTransId="{4D542C20-A24B-43F3-AD99-0FB13748D778}"/>
    <dgm:cxn modelId="{78607DD7-E241-42DF-B430-692257141B41}" type="presOf" srcId="{D5DA4CDF-FF63-4586-96D5-40D74F0F0198}" destId="{759AA944-7CB8-4FC4-AB99-E137E1B12B26}" srcOrd="0" destOrd="0" presId="urn:microsoft.com/office/officeart/2018/2/layout/IconLabelList"/>
    <dgm:cxn modelId="{45BF01E0-03BA-4878-ACEB-88003773DF16}" type="presOf" srcId="{AA084D82-CE07-4AE5-A71A-C98F6E52006C}" destId="{FAB47D50-9BAD-4D9C-B49C-927C13820825}" srcOrd="0" destOrd="0" presId="urn:microsoft.com/office/officeart/2018/2/layout/IconLabelList"/>
    <dgm:cxn modelId="{13ECC1E9-F730-4E1E-95B2-D90CC86411D5}" type="presParOf" srcId="{FAB47D50-9BAD-4D9C-B49C-927C13820825}" destId="{3A57F9ED-DFBF-4FFF-8A04-02A0700BF287}" srcOrd="0" destOrd="0" presId="urn:microsoft.com/office/officeart/2018/2/layout/IconLabelList"/>
    <dgm:cxn modelId="{E480EA05-7CE4-44FC-A1F7-55DCEF991D5D}" type="presParOf" srcId="{3A57F9ED-DFBF-4FFF-8A04-02A0700BF287}" destId="{F8272199-594B-44D7-986C-D88BE49CA084}" srcOrd="0" destOrd="0" presId="urn:microsoft.com/office/officeart/2018/2/layout/IconLabelList"/>
    <dgm:cxn modelId="{01F27ECF-0668-4EC6-8A64-D64E0891F2A7}" type="presParOf" srcId="{3A57F9ED-DFBF-4FFF-8A04-02A0700BF287}" destId="{CD4889E9-89BE-4D0E-9453-ADD21179EB6A}" srcOrd="1" destOrd="0" presId="urn:microsoft.com/office/officeart/2018/2/layout/IconLabelList"/>
    <dgm:cxn modelId="{A0EDBFE2-BEAC-44A6-941B-EF55AD11E6CF}" type="presParOf" srcId="{3A57F9ED-DFBF-4FFF-8A04-02A0700BF287}" destId="{759AA944-7CB8-4FC4-AB99-E137E1B12B26}" srcOrd="2" destOrd="0" presId="urn:microsoft.com/office/officeart/2018/2/layout/IconLabelList"/>
    <dgm:cxn modelId="{C4BA1260-32F4-4C29-A7C7-61D68E713259}" type="presParOf" srcId="{FAB47D50-9BAD-4D9C-B49C-927C13820825}" destId="{186C657E-2503-477D-BB93-E25BF08D1FD2}" srcOrd="1" destOrd="0" presId="urn:microsoft.com/office/officeart/2018/2/layout/IconLabelList"/>
    <dgm:cxn modelId="{BD1DEB65-084F-44D5-B4BE-395B9ECD4D33}" type="presParOf" srcId="{FAB47D50-9BAD-4D9C-B49C-927C13820825}" destId="{1CE4DA9B-84E8-4BFB-AEB9-42616562D447}" srcOrd="2" destOrd="0" presId="urn:microsoft.com/office/officeart/2018/2/layout/IconLabelList"/>
    <dgm:cxn modelId="{837A60D1-AF0F-4B41-88E5-479ADCF51133}" type="presParOf" srcId="{1CE4DA9B-84E8-4BFB-AEB9-42616562D447}" destId="{23E04B26-781C-4723-9E00-A221467AC6C9}" srcOrd="0" destOrd="0" presId="urn:microsoft.com/office/officeart/2018/2/layout/IconLabelList"/>
    <dgm:cxn modelId="{AA4852C1-B371-4E13-A901-6F7EFDC1D987}" type="presParOf" srcId="{1CE4DA9B-84E8-4BFB-AEB9-42616562D447}" destId="{E93000FD-9546-409C-B5A8-AA7DC0D7493F}" srcOrd="1" destOrd="0" presId="urn:microsoft.com/office/officeart/2018/2/layout/IconLabelList"/>
    <dgm:cxn modelId="{D8C99B0A-F0F9-46ED-AFA1-ABAC88026893}" type="presParOf" srcId="{1CE4DA9B-84E8-4BFB-AEB9-42616562D447}" destId="{C6EBD794-A8B7-472E-AA66-D0CAE2934C21}" srcOrd="2" destOrd="0" presId="urn:microsoft.com/office/officeart/2018/2/layout/IconLabelList"/>
    <dgm:cxn modelId="{9A3AF087-B629-4398-8962-4DB4114AFCD4}" type="presParOf" srcId="{FAB47D50-9BAD-4D9C-B49C-927C13820825}" destId="{399C3D5E-54FE-476A-BCD5-A4CF20DC18FD}" srcOrd="3" destOrd="0" presId="urn:microsoft.com/office/officeart/2018/2/layout/IconLabelList"/>
    <dgm:cxn modelId="{F63140F4-A0EA-4C7D-8A44-EA9526A26479}" type="presParOf" srcId="{FAB47D50-9BAD-4D9C-B49C-927C13820825}" destId="{1EF7DDB3-A8C5-4D03-BCC3-5C580538959B}" srcOrd="4" destOrd="0" presId="urn:microsoft.com/office/officeart/2018/2/layout/IconLabelList"/>
    <dgm:cxn modelId="{64B159AE-41A4-4A63-BA97-CA73F8082B37}" type="presParOf" srcId="{1EF7DDB3-A8C5-4D03-BCC3-5C580538959B}" destId="{EC5EF000-C79D-4C62-8320-9C04DE9F9EE3}" srcOrd="0" destOrd="0" presId="urn:microsoft.com/office/officeart/2018/2/layout/IconLabelList"/>
    <dgm:cxn modelId="{8F39BD06-1C74-435F-9125-BA5CB0D86352}" type="presParOf" srcId="{1EF7DDB3-A8C5-4D03-BCC3-5C580538959B}" destId="{BA5107D0-BCD0-4B50-9B0F-E8344495B1BD}" srcOrd="1" destOrd="0" presId="urn:microsoft.com/office/officeart/2018/2/layout/IconLabelList"/>
    <dgm:cxn modelId="{10BCE4BA-A522-4EB0-8831-03D5A256CA36}" type="presParOf" srcId="{1EF7DDB3-A8C5-4D03-BCC3-5C580538959B}" destId="{A91505BE-EE8C-49B7-A5B7-419791FA37C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DDF09-7109-42BE-A5AE-21531C627F73}">
      <dsp:nvSpPr>
        <dsp:cNvPr id="0" name=""/>
        <dsp:cNvSpPr/>
      </dsp:nvSpPr>
      <dsp:spPr>
        <a:xfrm>
          <a:off x="2690547" y="254918"/>
          <a:ext cx="1936483" cy="1936483"/>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IUL</a:t>
          </a:r>
        </a:p>
      </dsp:txBody>
      <dsp:txXfrm>
        <a:off x="3257730" y="822101"/>
        <a:ext cx="1369300" cy="1369300"/>
      </dsp:txXfrm>
    </dsp:sp>
    <dsp:sp modelId="{F738DCC3-1CE9-4F28-9F2B-A3224FCD22A4}">
      <dsp:nvSpPr>
        <dsp:cNvPr id="0" name=""/>
        <dsp:cNvSpPr/>
      </dsp:nvSpPr>
      <dsp:spPr>
        <a:xfrm rot="5400000">
          <a:off x="4716475" y="254918"/>
          <a:ext cx="1936483" cy="1936483"/>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FEX</a:t>
          </a:r>
        </a:p>
      </dsp:txBody>
      <dsp:txXfrm rot="-5400000">
        <a:off x="4716475" y="822101"/>
        <a:ext cx="1369300" cy="1369300"/>
      </dsp:txXfrm>
    </dsp:sp>
    <dsp:sp modelId="{CB9EF46C-DF25-4461-8E1B-324D834C2A4E}">
      <dsp:nvSpPr>
        <dsp:cNvPr id="0" name=""/>
        <dsp:cNvSpPr/>
      </dsp:nvSpPr>
      <dsp:spPr>
        <a:xfrm rot="10800000">
          <a:off x="4716475" y="2280846"/>
          <a:ext cx="1936483" cy="1936483"/>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MP</a:t>
          </a:r>
        </a:p>
      </dsp:txBody>
      <dsp:txXfrm rot="10800000">
        <a:off x="4716475" y="2280846"/>
        <a:ext cx="1369300" cy="1369300"/>
      </dsp:txXfrm>
    </dsp:sp>
    <dsp:sp modelId="{2AB0E349-A6AA-4B2B-85FC-03C51DDB6631}">
      <dsp:nvSpPr>
        <dsp:cNvPr id="0" name=""/>
        <dsp:cNvSpPr/>
      </dsp:nvSpPr>
      <dsp:spPr>
        <a:xfrm rot="16200000">
          <a:off x="2690547" y="2280846"/>
          <a:ext cx="1936483" cy="1936483"/>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ANNUITY</a:t>
          </a:r>
        </a:p>
      </dsp:txBody>
      <dsp:txXfrm rot="5400000">
        <a:off x="3257730" y="2280846"/>
        <a:ext cx="1369300" cy="1369300"/>
      </dsp:txXfrm>
    </dsp:sp>
    <dsp:sp modelId="{9DEDBDA2-B22F-40CC-BE4E-916B04C6E58A}">
      <dsp:nvSpPr>
        <dsp:cNvPr id="0" name=""/>
        <dsp:cNvSpPr/>
      </dsp:nvSpPr>
      <dsp:spPr>
        <a:xfrm>
          <a:off x="4337452" y="1833621"/>
          <a:ext cx="668601" cy="581392"/>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2F64D5-7F2A-460F-A158-8DA1C830A9E3}">
      <dsp:nvSpPr>
        <dsp:cNvPr id="0" name=""/>
        <dsp:cNvSpPr/>
      </dsp:nvSpPr>
      <dsp:spPr>
        <a:xfrm rot="10800000">
          <a:off x="4337452" y="2057234"/>
          <a:ext cx="668601" cy="581392"/>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72199-594B-44D7-986C-D88BE49CA084}">
      <dsp:nvSpPr>
        <dsp:cNvPr id="0" name=""/>
        <dsp:cNvSpPr/>
      </dsp:nvSpPr>
      <dsp:spPr>
        <a:xfrm>
          <a:off x="1167993" y="421040"/>
          <a:ext cx="1292537" cy="129253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9AA944-7CB8-4FC4-AB99-E137E1B12B26}">
      <dsp:nvSpPr>
        <dsp:cNvPr id="0" name=""/>
        <dsp:cNvSpPr/>
      </dsp:nvSpPr>
      <dsp:spPr>
        <a:xfrm>
          <a:off x="378109" y="2068861"/>
          <a:ext cx="287230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kern="1200" dirty="0"/>
            <a:t>ELIMINATE market loss – never lose money in the market again!</a:t>
          </a:r>
          <a:endParaRPr lang="en-US" sz="1400" kern="1200" dirty="0"/>
        </a:p>
      </dsp:txBody>
      <dsp:txXfrm>
        <a:off x="378109" y="2068861"/>
        <a:ext cx="2872305" cy="720000"/>
      </dsp:txXfrm>
    </dsp:sp>
    <dsp:sp modelId="{23E04B26-781C-4723-9E00-A221467AC6C9}">
      <dsp:nvSpPr>
        <dsp:cNvPr id="0" name=""/>
        <dsp:cNvSpPr/>
      </dsp:nvSpPr>
      <dsp:spPr>
        <a:xfrm>
          <a:off x="4542951" y="421040"/>
          <a:ext cx="1292537" cy="129253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EBD794-A8B7-472E-AA66-D0CAE2934C21}">
      <dsp:nvSpPr>
        <dsp:cNvPr id="0" name=""/>
        <dsp:cNvSpPr/>
      </dsp:nvSpPr>
      <dsp:spPr>
        <a:xfrm>
          <a:off x="3753067" y="2068861"/>
          <a:ext cx="287230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kern="1200" dirty="0"/>
            <a:t>PARTICIPATE in the upside of the market – much higher earning potential than other safe investments!</a:t>
          </a:r>
          <a:endParaRPr lang="en-US" sz="1400" kern="1200" dirty="0"/>
        </a:p>
      </dsp:txBody>
      <dsp:txXfrm>
        <a:off x="3753067" y="2068861"/>
        <a:ext cx="2872305" cy="720000"/>
      </dsp:txXfrm>
    </dsp:sp>
    <dsp:sp modelId="{EC5EF000-C79D-4C62-8320-9C04DE9F9EE3}">
      <dsp:nvSpPr>
        <dsp:cNvPr id="0" name=""/>
        <dsp:cNvSpPr/>
      </dsp:nvSpPr>
      <dsp:spPr>
        <a:xfrm>
          <a:off x="7917909" y="421040"/>
          <a:ext cx="1292537" cy="129253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1505BE-EE8C-49B7-A5B7-419791FA37C7}">
      <dsp:nvSpPr>
        <dsp:cNvPr id="0" name=""/>
        <dsp:cNvSpPr/>
      </dsp:nvSpPr>
      <dsp:spPr>
        <a:xfrm>
          <a:off x="7128025" y="2068861"/>
          <a:ext cx="287230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kern="1200" dirty="0"/>
            <a:t>Create a PAYCHECK FOR LIFE for you and your spouse – ONLY annuities can provide this!</a:t>
          </a:r>
          <a:endParaRPr lang="en-US" sz="1400" kern="1200" dirty="0"/>
        </a:p>
      </dsp:txBody>
      <dsp:txXfrm>
        <a:off x="7128025" y="2068861"/>
        <a:ext cx="2872305"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72199-594B-44D7-986C-D88BE49CA084}">
      <dsp:nvSpPr>
        <dsp:cNvPr id="0" name=""/>
        <dsp:cNvSpPr/>
      </dsp:nvSpPr>
      <dsp:spPr>
        <a:xfrm>
          <a:off x="1167993" y="421040"/>
          <a:ext cx="1292537" cy="12925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9AA944-7CB8-4FC4-AB99-E137E1B12B26}">
      <dsp:nvSpPr>
        <dsp:cNvPr id="0" name=""/>
        <dsp:cNvSpPr/>
      </dsp:nvSpPr>
      <dsp:spPr>
        <a:xfrm>
          <a:off x="378109" y="2068861"/>
          <a:ext cx="287230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First &amp; Foremost an IUL is a life insurance contract that provides a TAX FREE DEATH BENEFIT.</a:t>
          </a:r>
        </a:p>
      </dsp:txBody>
      <dsp:txXfrm>
        <a:off x="378109" y="2068861"/>
        <a:ext cx="2872305" cy="720000"/>
      </dsp:txXfrm>
    </dsp:sp>
    <dsp:sp modelId="{23E04B26-781C-4723-9E00-A221467AC6C9}">
      <dsp:nvSpPr>
        <dsp:cNvPr id="0" name=""/>
        <dsp:cNvSpPr/>
      </dsp:nvSpPr>
      <dsp:spPr>
        <a:xfrm>
          <a:off x="4542951" y="421040"/>
          <a:ext cx="1292537" cy="12925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EBD794-A8B7-472E-AA66-D0CAE2934C21}">
      <dsp:nvSpPr>
        <dsp:cNvPr id="0" name=""/>
        <dsp:cNvSpPr/>
      </dsp:nvSpPr>
      <dsp:spPr>
        <a:xfrm>
          <a:off x="3753067" y="2068861"/>
          <a:ext cx="287230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Second an IUL provides cash accumulation value that can be borrowed against – this is the primary reason people purchase an IUL.</a:t>
          </a:r>
        </a:p>
      </dsp:txBody>
      <dsp:txXfrm>
        <a:off x="3753067" y="2068861"/>
        <a:ext cx="2872305" cy="720000"/>
      </dsp:txXfrm>
    </dsp:sp>
    <dsp:sp modelId="{EC5EF000-C79D-4C62-8320-9C04DE9F9EE3}">
      <dsp:nvSpPr>
        <dsp:cNvPr id="0" name=""/>
        <dsp:cNvSpPr/>
      </dsp:nvSpPr>
      <dsp:spPr>
        <a:xfrm>
          <a:off x="7917909" y="421040"/>
          <a:ext cx="1292537" cy="12925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1505BE-EE8C-49B7-A5B7-419791FA37C7}">
      <dsp:nvSpPr>
        <dsp:cNvPr id="0" name=""/>
        <dsp:cNvSpPr/>
      </dsp:nvSpPr>
      <dsp:spPr>
        <a:xfrm>
          <a:off x="7128025" y="2068861"/>
          <a:ext cx="287230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The monthly premium, if structured correctly, goes to pay for BOTH benefits in one policy.</a:t>
          </a:r>
        </a:p>
      </dsp:txBody>
      <dsp:txXfrm>
        <a:off x="7128025" y="2068861"/>
        <a:ext cx="2872305"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B55B6-AE31-45EF-9D21-1D9D9C5DC5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31F7D4-BFC3-4795-9458-89A7B1648B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00215D-37F1-404F-8196-6FA1A1C556A9}"/>
              </a:ext>
            </a:extLst>
          </p:cNvPr>
          <p:cNvSpPr>
            <a:spLocks noGrp="1"/>
          </p:cNvSpPr>
          <p:nvPr>
            <p:ph type="dt" sz="half" idx="10"/>
          </p:nvPr>
        </p:nvSpPr>
        <p:spPr/>
        <p:txBody>
          <a:bodyPr/>
          <a:lstStyle/>
          <a:p>
            <a:fld id="{EA047FA4-1F0B-4C6E-A4CD-FE1762D8908F}" type="datetimeFigureOut">
              <a:rPr lang="en-US" smtClean="0"/>
              <a:t>3/23/2023</a:t>
            </a:fld>
            <a:endParaRPr lang="en-US"/>
          </a:p>
        </p:txBody>
      </p:sp>
      <p:sp>
        <p:nvSpPr>
          <p:cNvPr id="5" name="Footer Placeholder 4">
            <a:extLst>
              <a:ext uri="{FF2B5EF4-FFF2-40B4-BE49-F238E27FC236}">
                <a16:creationId xmlns:a16="http://schemas.microsoft.com/office/drawing/2014/main" id="{036B104A-438E-4F4F-8361-8654F828B2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539B-EE77-4508-8247-3E44C7A63650}"/>
              </a:ext>
            </a:extLst>
          </p:cNvPr>
          <p:cNvSpPr>
            <a:spLocks noGrp="1"/>
          </p:cNvSpPr>
          <p:nvPr>
            <p:ph type="sldNum" sz="quarter" idx="12"/>
          </p:nvPr>
        </p:nvSpPr>
        <p:spPr/>
        <p:txBody>
          <a:bodyPr/>
          <a:lstStyle/>
          <a:p>
            <a:fld id="{F923634C-7C7C-4805-85E8-B03FD9901C21}" type="slidenum">
              <a:rPr lang="en-US" smtClean="0"/>
              <a:t>‹#›</a:t>
            </a:fld>
            <a:endParaRPr lang="en-US"/>
          </a:p>
        </p:txBody>
      </p:sp>
    </p:spTree>
    <p:extLst>
      <p:ext uri="{BB962C8B-B14F-4D97-AF65-F5344CB8AC3E}">
        <p14:creationId xmlns:p14="http://schemas.microsoft.com/office/powerpoint/2010/main" val="2321513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DA748-9F17-454D-8B57-46DC9F7242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FD1DFF-214C-4ECF-9863-8B2928BD14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BBEEF3-850B-4BA0-BE1D-BBF5D699F539}"/>
              </a:ext>
            </a:extLst>
          </p:cNvPr>
          <p:cNvSpPr>
            <a:spLocks noGrp="1"/>
          </p:cNvSpPr>
          <p:nvPr>
            <p:ph type="dt" sz="half" idx="10"/>
          </p:nvPr>
        </p:nvSpPr>
        <p:spPr/>
        <p:txBody>
          <a:bodyPr/>
          <a:lstStyle/>
          <a:p>
            <a:fld id="{EA047FA4-1F0B-4C6E-A4CD-FE1762D8908F}" type="datetimeFigureOut">
              <a:rPr lang="en-US" smtClean="0"/>
              <a:t>3/23/2023</a:t>
            </a:fld>
            <a:endParaRPr lang="en-US"/>
          </a:p>
        </p:txBody>
      </p:sp>
      <p:sp>
        <p:nvSpPr>
          <p:cNvPr id="5" name="Footer Placeholder 4">
            <a:extLst>
              <a:ext uri="{FF2B5EF4-FFF2-40B4-BE49-F238E27FC236}">
                <a16:creationId xmlns:a16="http://schemas.microsoft.com/office/drawing/2014/main" id="{E89060E8-1AA2-42F0-A8E4-17CBDCEBA4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FF979-333D-4F69-AC31-3C42A2B721C5}"/>
              </a:ext>
            </a:extLst>
          </p:cNvPr>
          <p:cNvSpPr>
            <a:spLocks noGrp="1"/>
          </p:cNvSpPr>
          <p:nvPr>
            <p:ph type="sldNum" sz="quarter" idx="12"/>
          </p:nvPr>
        </p:nvSpPr>
        <p:spPr/>
        <p:txBody>
          <a:bodyPr/>
          <a:lstStyle/>
          <a:p>
            <a:fld id="{F923634C-7C7C-4805-85E8-B03FD9901C21}" type="slidenum">
              <a:rPr lang="en-US" smtClean="0"/>
              <a:t>‹#›</a:t>
            </a:fld>
            <a:endParaRPr lang="en-US"/>
          </a:p>
        </p:txBody>
      </p:sp>
    </p:spTree>
    <p:extLst>
      <p:ext uri="{BB962C8B-B14F-4D97-AF65-F5344CB8AC3E}">
        <p14:creationId xmlns:p14="http://schemas.microsoft.com/office/powerpoint/2010/main" val="310425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465DDC-B233-48C7-924E-4658C9D583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3F1416-E10E-4635-99DB-C6A382610C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5777C1-F45A-4D49-9D34-E1A60110BA77}"/>
              </a:ext>
            </a:extLst>
          </p:cNvPr>
          <p:cNvSpPr>
            <a:spLocks noGrp="1"/>
          </p:cNvSpPr>
          <p:nvPr>
            <p:ph type="dt" sz="half" idx="10"/>
          </p:nvPr>
        </p:nvSpPr>
        <p:spPr/>
        <p:txBody>
          <a:bodyPr/>
          <a:lstStyle/>
          <a:p>
            <a:fld id="{EA047FA4-1F0B-4C6E-A4CD-FE1762D8908F}" type="datetimeFigureOut">
              <a:rPr lang="en-US" smtClean="0"/>
              <a:t>3/23/2023</a:t>
            </a:fld>
            <a:endParaRPr lang="en-US"/>
          </a:p>
        </p:txBody>
      </p:sp>
      <p:sp>
        <p:nvSpPr>
          <p:cNvPr id="5" name="Footer Placeholder 4">
            <a:extLst>
              <a:ext uri="{FF2B5EF4-FFF2-40B4-BE49-F238E27FC236}">
                <a16:creationId xmlns:a16="http://schemas.microsoft.com/office/drawing/2014/main" id="{67AD5055-E3C4-42F8-972C-80954B4A24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C54A41-721B-446D-8470-40FBB9502CC1}"/>
              </a:ext>
            </a:extLst>
          </p:cNvPr>
          <p:cNvSpPr>
            <a:spLocks noGrp="1"/>
          </p:cNvSpPr>
          <p:nvPr>
            <p:ph type="sldNum" sz="quarter" idx="12"/>
          </p:nvPr>
        </p:nvSpPr>
        <p:spPr/>
        <p:txBody>
          <a:bodyPr/>
          <a:lstStyle/>
          <a:p>
            <a:fld id="{F923634C-7C7C-4805-85E8-B03FD9901C21}" type="slidenum">
              <a:rPr lang="en-US" smtClean="0"/>
              <a:t>‹#›</a:t>
            </a:fld>
            <a:endParaRPr lang="en-US"/>
          </a:p>
        </p:txBody>
      </p:sp>
    </p:spTree>
    <p:extLst>
      <p:ext uri="{BB962C8B-B14F-4D97-AF65-F5344CB8AC3E}">
        <p14:creationId xmlns:p14="http://schemas.microsoft.com/office/powerpoint/2010/main" val="2439857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F0F8C-209A-40E1-9654-A01630E764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1A0B18-9ACB-40D0-A2B6-3E541672AF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0889EC-45AA-4640-BBA8-E9133351740A}"/>
              </a:ext>
            </a:extLst>
          </p:cNvPr>
          <p:cNvSpPr>
            <a:spLocks noGrp="1"/>
          </p:cNvSpPr>
          <p:nvPr>
            <p:ph type="dt" sz="half" idx="10"/>
          </p:nvPr>
        </p:nvSpPr>
        <p:spPr/>
        <p:txBody>
          <a:bodyPr/>
          <a:lstStyle/>
          <a:p>
            <a:fld id="{EA047FA4-1F0B-4C6E-A4CD-FE1762D8908F}" type="datetimeFigureOut">
              <a:rPr lang="en-US" smtClean="0"/>
              <a:t>3/23/2023</a:t>
            </a:fld>
            <a:endParaRPr lang="en-US"/>
          </a:p>
        </p:txBody>
      </p:sp>
      <p:sp>
        <p:nvSpPr>
          <p:cNvPr id="5" name="Footer Placeholder 4">
            <a:extLst>
              <a:ext uri="{FF2B5EF4-FFF2-40B4-BE49-F238E27FC236}">
                <a16:creationId xmlns:a16="http://schemas.microsoft.com/office/drawing/2014/main" id="{CE04660C-1E14-4161-96DA-61E219935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0DDAE8-9009-46B4-9654-7FB9BB91F795}"/>
              </a:ext>
            </a:extLst>
          </p:cNvPr>
          <p:cNvSpPr>
            <a:spLocks noGrp="1"/>
          </p:cNvSpPr>
          <p:nvPr>
            <p:ph type="sldNum" sz="quarter" idx="12"/>
          </p:nvPr>
        </p:nvSpPr>
        <p:spPr/>
        <p:txBody>
          <a:bodyPr/>
          <a:lstStyle/>
          <a:p>
            <a:fld id="{F923634C-7C7C-4805-85E8-B03FD9901C21}" type="slidenum">
              <a:rPr lang="en-US" smtClean="0"/>
              <a:t>‹#›</a:t>
            </a:fld>
            <a:endParaRPr lang="en-US"/>
          </a:p>
        </p:txBody>
      </p:sp>
    </p:spTree>
    <p:extLst>
      <p:ext uri="{BB962C8B-B14F-4D97-AF65-F5344CB8AC3E}">
        <p14:creationId xmlns:p14="http://schemas.microsoft.com/office/powerpoint/2010/main" val="648794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F1575-2CA3-443D-B4F9-E5A25144C0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3CFF53-FABF-487A-989D-398CB3DBC5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EF0445-0F6D-49BB-AA16-A6A9D671ABB7}"/>
              </a:ext>
            </a:extLst>
          </p:cNvPr>
          <p:cNvSpPr>
            <a:spLocks noGrp="1"/>
          </p:cNvSpPr>
          <p:nvPr>
            <p:ph type="dt" sz="half" idx="10"/>
          </p:nvPr>
        </p:nvSpPr>
        <p:spPr/>
        <p:txBody>
          <a:bodyPr/>
          <a:lstStyle/>
          <a:p>
            <a:fld id="{EA047FA4-1F0B-4C6E-A4CD-FE1762D8908F}" type="datetimeFigureOut">
              <a:rPr lang="en-US" smtClean="0"/>
              <a:t>3/23/2023</a:t>
            </a:fld>
            <a:endParaRPr lang="en-US"/>
          </a:p>
        </p:txBody>
      </p:sp>
      <p:sp>
        <p:nvSpPr>
          <p:cNvPr id="5" name="Footer Placeholder 4">
            <a:extLst>
              <a:ext uri="{FF2B5EF4-FFF2-40B4-BE49-F238E27FC236}">
                <a16:creationId xmlns:a16="http://schemas.microsoft.com/office/drawing/2014/main" id="{6FA0C732-3986-47F2-9D95-C88C32619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3D041F-30E8-4D89-ABE0-CCAE0519568D}"/>
              </a:ext>
            </a:extLst>
          </p:cNvPr>
          <p:cNvSpPr>
            <a:spLocks noGrp="1"/>
          </p:cNvSpPr>
          <p:nvPr>
            <p:ph type="sldNum" sz="quarter" idx="12"/>
          </p:nvPr>
        </p:nvSpPr>
        <p:spPr/>
        <p:txBody>
          <a:bodyPr/>
          <a:lstStyle/>
          <a:p>
            <a:fld id="{F923634C-7C7C-4805-85E8-B03FD9901C21}" type="slidenum">
              <a:rPr lang="en-US" smtClean="0"/>
              <a:t>‹#›</a:t>
            </a:fld>
            <a:endParaRPr lang="en-US"/>
          </a:p>
        </p:txBody>
      </p:sp>
    </p:spTree>
    <p:extLst>
      <p:ext uri="{BB962C8B-B14F-4D97-AF65-F5344CB8AC3E}">
        <p14:creationId xmlns:p14="http://schemas.microsoft.com/office/powerpoint/2010/main" val="142667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25026-6903-4D10-A5BC-254BDEEF74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822BAC-5831-4ABE-BFA9-03168D4E9A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2DB141-514C-4143-BE5E-393E3A9570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AA993B-9893-40B1-BC7E-52314DAE3C2D}"/>
              </a:ext>
            </a:extLst>
          </p:cNvPr>
          <p:cNvSpPr>
            <a:spLocks noGrp="1"/>
          </p:cNvSpPr>
          <p:nvPr>
            <p:ph type="dt" sz="half" idx="10"/>
          </p:nvPr>
        </p:nvSpPr>
        <p:spPr/>
        <p:txBody>
          <a:bodyPr/>
          <a:lstStyle/>
          <a:p>
            <a:fld id="{EA047FA4-1F0B-4C6E-A4CD-FE1762D8908F}" type="datetimeFigureOut">
              <a:rPr lang="en-US" smtClean="0"/>
              <a:t>3/23/2023</a:t>
            </a:fld>
            <a:endParaRPr lang="en-US"/>
          </a:p>
        </p:txBody>
      </p:sp>
      <p:sp>
        <p:nvSpPr>
          <p:cNvPr id="6" name="Footer Placeholder 5">
            <a:extLst>
              <a:ext uri="{FF2B5EF4-FFF2-40B4-BE49-F238E27FC236}">
                <a16:creationId xmlns:a16="http://schemas.microsoft.com/office/drawing/2014/main" id="{1A22C7F1-CF4F-4BAF-B9E9-280CE11B50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F040CF-AD97-4B46-8088-8368EE097295}"/>
              </a:ext>
            </a:extLst>
          </p:cNvPr>
          <p:cNvSpPr>
            <a:spLocks noGrp="1"/>
          </p:cNvSpPr>
          <p:nvPr>
            <p:ph type="sldNum" sz="quarter" idx="12"/>
          </p:nvPr>
        </p:nvSpPr>
        <p:spPr/>
        <p:txBody>
          <a:bodyPr/>
          <a:lstStyle/>
          <a:p>
            <a:fld id="{F923634C-7C7C-4805-85E8-B03FD9901C21}" type="slidenum">
              <a:rPr lang="en-US" smtClean="0"/>
              <a:t>‹#›</a:t>
            </a:fld>
            <a:endParaRPr lang="en-US"/>
          </a:p>
        </p:txBody>
      </p:sp>
    </p:spTree>
    <p:extLst>
      <p:ext uri="{BB962C8B-B14F-4D97-AF65-F5344CB8AC3E}">
        <p14:creationId xmlns:p14="http://schemas.microsoft.com/office/powerpoint/2010/main" val="1669134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A9760-F50B-4B71-96D1-651ED1A02B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47BBB3-6515-4BA3-8485-03D1F9FA9A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E78642-D104-414D-A404-450E36DB4B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1D2744-0429-4BE8-8F2C-05BAC0265B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E08154-9087-4FB2-88D6-C744B01BB7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24D595-D4D4-4DAB-988F-99D1AE846B11}"/>
              </a:ext>
            </a:extLst>
          </p:cNvPr>
          <p:cNvSpPr>
            <a:spLocks noGrp="1"/>
          </p:cNvSpPr>
          <p:nvPr>
            <p:ph type="dt" sz="half" idx="10"/>
          </p:nvPr>
        </p:nvSpPr>
        <p:spPr/>
        <p:txBody>
          <a:bodyPr/>
          <a:lstStyle/>
          <a:p>
            <a:fld id="{EA047FA4-1F0B-4C6E-A4CD-FE1762D8908F}" type="datetimeFigureOut">
              <a:rPr lang="en-US" smtClean="0"/>
              <a:t>3/23/2023</a:t>
            </a:fld>
            <a:endParaRPr lang="en-US"/>
          </a:p>
        </p:txBody>
      </p:sp>
      <p:sp>
        <p:nvSpPr>
          <p:cNvPr id="8" name="Footer Placeholder 7">
            <a:extLst>
              <a:ext uri="{FF2B5EF4-FFF2-40B4-BE49-F238E27FC236}">
                <a16:creationId xmlns:a16="http://schemas.microsoft.com/office/drawing/2014/main" id="{92B56152-22EE-4C1B-8D9B-82A17B17CF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760151-6C9A-492D-B558-07E95FED4C81}"/>
              </a:ext>
            </a:extLst>
          </p:cNvPr>
          <p:cNvSpPr>
            <a:spLocks noGrp="1"/>
          </p:cNvSpPr>
          <p:nvPr>
            <p:ph type="sldNum" sz="quarter" idx="12"/>
          </p:nvPr>
        </p:nvSpPr>
        <p:spPr/>
        <p:txBody>
          <a:bodyPr/>
          <a:lstStyle/>
          <a:p>
            <a:fld id="{F923634C-7C7C-4805-85E8-B03FD9901C21}" type="slidenum">
              <a:rPr lang="en-US" smtClean="0"/>
              <a:t>‹#›</a:t>
            </a:fld>
            <a:endParaRPr lang="en-US"/>
          </a:p>
        </p:txBody>
      </p:sp>
    </p:spTree>
    <p:extLst>
      <p:ext uri="{BB962C8B-B14F-4D97-AF65-F5344CB8AC3E}">
        <p14:creationId xmlns:p14="http://schemas.microsoft.com/office/powerpoint/2010/main" val="1636249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AC065-6CD9-40BF-9768-396F2E1C16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BDD196-8BA4-4DF9-BC26-ABA5E0135968}"/>
              </a:ext>
            </a:extLst>
          </p:cNvPr>
          <p:cNvSpPr>
            <a:spLocks noGrp="1"/>
          </p:cNvSpPr>
          <p:nvPr>
            <p:ph type="dt" sz="half" idx="10"/>
          </p:nvPr>
        </p:nvSpPr>
        <p:spPr/>
        <p:txBody>
          <a:bodyPr/>
          <a:lstStyle/>
          <a:p>
            <a:fld id="{EA047FA4-1F0B-4C6E-A4CD-FE1762D8908F}" type="datetimeFigureOut">
              <a:rPr lang="en-US" smtClean="0"/>
              <a:t>3/23/2023</a:t>
            </a:fld>
            <a:endParaRPr lang="en-US"/>
          </a:p>
        </p:txBody>
      </p:sp>
      <p:sp>
        <p:nvSpPr>
          <p:cNvPr id="4" name="Footer Placeholder 3">
            <a:extLst>
              <a:ext uri="{FF2B5EF4-FFF2-40B4-BE49-F238E27FC236}">
                <a16:creationId xmlns:a16="http://schemas.microsoft.com/office/drawing/2014/main" id="{5D4A3344-AA14-4115-9F4C-69C7405A94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EC0795-4261-4B8C-AE0C-2B1EB2C3FE3C}"/>
              </a:ext>
            </a:extLst>
          </p:cNvPr>
          <p:cNvSpPr>
            <a:spLocks noGrp="1"/>
          </p:cNvSpPr>
          <p:nvPr>
            <p:ph type="sldNum" sz="quarter" idx="12"/>
          </p:nvPr>
        </p:nvSpPr>
        <p:spPr/>
        <p:txBody>
          <a:bodyPr/>
          <a:lstStyle/>
          <a:p>
            <a:fld id="{F923634C-7C7C-4805-85E8-B03FD9901C21}" type="slidenum">
              <a:rPr lang="en-US" smtClean="0"/>
              <a:t>‹#›</a:t>
            </a:fld>
            <a:endParaRPr lang="en-US"/>
          </a:p>
        </p:txBody>
      </p:sp>
    </p:spTree>
    <p:extLst>
      <p:ext uri="{BB962C8B-B14F-4D97-AF65-F5344CB8AC3E}">
        <p14:creationId xmlns:p14="http://schemas.microsoft.com/office/powerpoint/2010/main" val="3683658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EE1806-4713-4FA7-91E2-CA21B9F161DA}"/>
              </a:ext>
            </a:extLst>
          </p:cNvPr>
          <p:cNvSpPr>
            <a:spLocks noGrp="1"/>
          </p:cNvSpPr>
          <p:nvPr>
            <p:ph type="dt" sz="half" idx="10"/>
          </p:nvPr>
        </p:nvSpPr>
        <p:spPr/>
        <p:txBody>
          <a:bodyPr/>
          <a:lstStyle/>
          <a:p>
            <a:fld id="{EA047FA4-1F0B-4C6E-A4CD-FE1762D8908F}" type="datetimeFigureOut">
              <a:rPr lang="en-US" smtClean="0"/>
              <a:t>3/23/2023</a:t>
            </a:fld>
            <a:endParaRPr lang="en-US"/>
          </a:p>
        </p:txBody>
      </p:sp>
      <p:sp>
        <p:nvSpPr>
          <p:cNvPr id="3" name="Footer Placeholder 2">
            <a:extLst>
              <a:ext uri="{FF2B5EF4-FFF2-40B4-BE49-F238E27FC236}">
                <a16:creationId xmlns:a16="http://schemas.microsoft.com/office/drawing/2014/main" id="{69CCE8A7-B0FB-4E4E-BB5D-63CAEC2C3E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F40F8E-A8C9-47E7-A1F1-1CC5BE0A0414}"/>
              </a:ext>
            </a:extLst>
          </p:cNvPr>
          <p:cNvSpPr>
            <a:spLocks noGrp="1"/>
          </p:cNvSpPr>
          <p:nvPr>
            <p:ph type="sldNum" sz="quarter" idx="12"/>
          </p:nvPr>
        </p:nvSpPr>
        <p:spPr/>
        <p:txBody>
          <a:bodyPr/>
          <a:lstStyle/>
          <a:p>
            <a:fld id="{F923634C-7C7C-4805-85E8-B03FD9901C21}" type="slidenum">
              <a:rPr lang="en-US" smtClean="0"/>
              <a:t>‹#›</a:t>
            </a:fld>
            <a:endParaRPr lang="en-US"/>
          </a:p>
        </p:txBody>
      </p:sp>
    </p:spTree>
    <p:extLst>
      <p:ext uri="{BB962C8B-B14F-4D97-AF65-F5344CB8AC3E}">
        <p14:creationId xmlns:p14="http://schemas.microsoft.com/office/powerpoint/2010/main" val="1976402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14CB0-60EF-4F0C-B18B-AF3B5882C8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D015FF-8C77-45A9-9591-CC779B9477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FE1CF9-D60C-429D-B9AA-0A3584CF72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8FAE98-6F42-43C6-A533-29F7728AA4BA}"/>
              </a:ext>
            </a:extLst>
          </p:cNvPr>
          <p:cNvSpPr>
            <a:spLocks noGrp="1"/>
          </p:cNvSpPr>
          <p:nvPr>
            <p:ph type="dt" sz="half" idx="10"/>
          </p:nvPr>
        </p:nvSpPr>
        <p:spPr/>
        <p:txBody>
          <a:bodyPr/>
          <a:lstStyle/>
          <a:p>
            <a:fld id="{EA047FA4-1F0B-4C6E-A4CD-FE1762D8908F}" type="datetimeFigureOut">
              <a:rPr lang="en-US" smtClean="0"/>
              <a:t>3/23/2023</a:t>
            </a:fld>
            <a:endParaRPr lang="en-US"/>
          </a:p>
        </p:txBody>
      </p:sp>
      <p:sp>
        <p:nvSpPr>
          <p:cNvPr id="6" name="Footer Placeholder 5">
            <a:extLst>
              <a:ext uri="{FF2B5EF4-FFF2-40B4-BE49-F238E27FC236}">
                <a16:creationId xmlns:a16="http://schemas.microsoft.com/office/drawing/2014/main" id="{FB2E63EB-C39F-4EF5-9000-1B2F88D4C8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B9A717-713A-4BE2-8F78-0DCF2AC8446D}"/>
              </a:ext>
            </a:extLst>
          </p:cNvPr>
          <p:cNvSpPr>
            <a:spLocks noGrp="1"/>
          </p:cNvSpPr>
          <p:nvPr>
            <p:ph type="sldNum" sz="quarter" idx="12"/>
          </p:nvPr>
        </p:nvSpPr>
        <p:spPr/>
        <p:txBody>
          <a:bodyPr/>
          <a:lstStyle/>
          <a:p>
            <a:fld id="{F923634C-7C7C-4805-85E8-B03FD9901C21}" type="slidenum">
              <a:rPr lang="en-US" smtClean="0"/>
              <a:t>‹#›</a:t>
            </a:fld>
            <a:endParaRPr lang="en-US"/>
          </a:p>
        </p:txBody>
      </p:sp>
    </p:spTree>
    <p:extLst>
      <p:ext uri="{BB962C8B-B14F-4D97-AF65-F5344CB8AC3E}">
        <p14:creationId xmlns:p14="http://schemas.microsoft.com/office/powerpoint/2010/main" val="357070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7FFE2-30A1-4609-9F36-91F43E4E34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DB1435-2DE3-4A5A-9FD0-073BEDA6E1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D890B3-9660-48BB-B5D6-596EFD71ED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040870-AF80-47DE-BF4B-A73B4A12311C}"/>
              </a:ext>
            </a:extLst>
          </p:cNvPr>
          <p:cNvSpPr>
            <a:spLocks noGrp="1"/>
          </p:cNvSpPr>
          <p:nvPr>
            <p:ph type="dt" sz="half" idx="10"/>
          </p:nvPr>
        </p:nvSpPr>
        <p:spPr/>
        <p:txBody>
          <a:bodyPr/>
          <a:lstStyle/>
          <a:p>
            <a:fld id="{EA047FA4-1F0B-4C6E-A4CD-FE1762D8908F}" type="datetimeFigureOut">
              <a:rPr lang="en-US" smtClean="0"/>
              <a:t>3/23/2023</a:t>
            </a:fld>
            <a:endParaRPr lang="en-US"/>
          </a:p>
        </p:txBody>
      </p:sp>
      <p:sp>
        <p:nvSpPr>
          <p:cNvPr id="6" name="Footer Placeholder 5">
            <a:extLst>
              <a:ext uri="{FF2B5EF4-FFF2-40B4-BE49-F238E27FC236}">
                <a16:creationId xmlns:a16="http://schemas.microsoft.com/office/drawing/2014/main" id="{24F15869-BEA3-46F0-8736-F0DC98E5E6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A9C634-280C-474B-A53F-30734D91B4B3}"/>
              </a:ext>
            </a:extLst>
          </p:cNvPr>
          <p:cNvSpPr>
            <a:spLocks noGrp="1"/>
          </p:cNvSpPr>
          <p:nvPr>
            <p:ph type="sldNum" sz="quarter" idx="12"/>
          </p:nvPr>
        </p:nvSpPr>
        <p:spPr/>
        <p:txBody>
          <a:bodyPr/>
          <a:lstStyle/>
          <a:p>
            <a:fld id="{F923634C-7C7C-4805-85E8-B03FD9901C21}" type="slidenum">
              <a:rPr lang="en-US" smtClean="0"/>
              <a:t>‹#›</a:t>
            </a:fld>
            <a:endParaRPr lang="en-US"/>
          </a:p>
        </p:txBody>
      </p:sp>
    </p:spTree>
    <p:extLst>
      <p:ext uri="{BB962C8B-B14F-4D97-AF65-F5344CB8AC3E}">
        <p14:creationId xmlns:p14="http://schemas.microsoft.com/office/powerpoint/2010/main" val="1380837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570E07-D54D-433A-BA30-F72CA99C62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537960-17F6-4C07-B68A-D2CE8674CA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C44B0A-94AA-4BCC-A0BC-16906BDD84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047FA4-1F0B-4C6E-A4CD-FE1762D8908F}" type="datetimeFigureOut">
              <a:rPr lang="en-US" smtClean="0"/>
              <a:t>3/23/2023</a:t>
            </a:fld>
            <a:endParaRPr lang="en-US"/>
          </a:p>
        </p:txBody>
      </p:sp>
      <p:sp>
        <p:nvSpPr>
          <p:cNvPr id="5" name="Footer Placeholder 4">
            <a:extLst>
              <a:ext uri="{FF2B5EF4-FFF2-40B4-BE49-F238E27FC236}">
                <a16:creationId xmlns:a16="http://schemas.microsoft.com/office/drawing/2014/main" id="{424F2EE0-35B5-429E-8EFF-14A8168B06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71F5D1-FD26-4092-A05E-E39548530E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23634C-7C7C-4805-85E8-B03FD9901C21}" type="slidenum">
              <a:rPr lang="en-US" smtClean="0"/>
              <a:t>‹#›</a:t>
            </a:fld>
            <a:endParaRPr lang="en-US"/>
          </a:p>
        </p:txBody>
      </p:sp>
    </p:spTree>
    <p:extLst>
      <p:ext uri="{BB962C8B-B14F-4D97-AF65-F5344CB8AC3E}">
        <p14:creationId xmlns:p14="http://schemas.microsoft.com/office/powerpoint/2010/main" val="3379851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3.png"/><Relationship Id="rId5" Type="http://schemas.openxmlformats.org/officeDocument/2006/relationships/diagramColors" Target="../diagrams/colors1.xml"/><Relationship Id="rId10" Type="http://schemas.openxmlformats.org/officeDocument/2006/relationships/image" Target="../media/image7.svg"/><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5D48357-F492-979E-829B-B6EA0FFE3EE5}"/>
              </a:ext>
            </a:extLst>
          </p:cNvPr>
          <p:cNvSpPr>
            <a:spLocks noGrp="1"/>
          </p:cNvSpPr>
          <p:nvPr>
            <p:ph type="subTitle" idx="1"/>
          </p:nvPr>
        </p:nvSpPr>
        <p:spPr>
          <a:xfrm>
            <a:off x="2296815" y="6050270"/>
            <a:ext cx="7702591" cy="527511"/>
          </a:xfrm>
        </p:spPr>
        <p:txBody>
          <a:bodyPr/>
          <a:lstStyle/>
          <a:p>
            <a:r>
              <a:rPr lang="en-US" dirty="0">
                <a:solidFill>
                  <a:srgbClr val="FF0000"/>
                </a:solidFill>
              </a:rPr>
              <a:t>Introduction to discovering annuity and IUL opportunities</a:t>
            </a:r>
          </a:p>
        </p:txBody>
      </p:sp>
      <p:pic>
        <p:nvPicPr>
          <p:cNvPr id="14" name="Picture 13" descr="Logo&#10;&#10;Description automatically generated">
            <a:extLst>
              <a:ext uri="{FF2B5EF4-FFF2-40B4-BE49-F238E27FC236}">
                <a16:creationId xmlns:a16="http://schemas.microsoft.com/office/drawing/2014/main" id="{03CD1551-6078-FBE2-833D-B3504FA204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8801" y="-324462"/>
            <a:ext cx="6574398" cy="6858000"/>
          </a:xfrm>
          <a:prstGeom prst="rect">
            <a:avLst/>
          </a:prstGeom>
        </p:spPr>
      </p:pic>
    </p:spTree>
    <p:extLst>
      <p:ext uri="{BB962C8B-B14F-4D97-AF65-F5344CB8AC3E}">
        <p14:creationId xmlns:p14="http://schemas.microsoft.com/office/powerpoint/2010/main" val="1007001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26A613-A0B8-70D0-7005-78C8CC7B8558}"/>
              </a:ext>
            </a:extLst>
          </p:cNvPr>
          <p:cNvPicPr>
            <a:picLocks noChangeAspect="1"/>
          </p:cNvPicPr>
          <p:nvPr/>
        </p:nvPicPr>
        <p:blipFill>
          <a:blip r:embed="rId2"/>
          <a:stretch>
            <a:fillRect/>
          </a:stretch>
        </p:blipFill>
        <p:spPr>
          <a:xfrm>
            <a:off x="0" y="-1"/>
            <a:ext cx="12235262" cy="6877639"/>
          </a:xfrm>
          <a:prstGeom prst="rect">
            <a:avLst/>
          </a:prstGeom>
        </p:spPr>
      </p:pic>
      <p:sp>
        <p:nvSpPr>
          <p:cNvPr id="2" name="Rectangle 1">
            <a:extLst>
              <a:ext uri="{FF2B5EF4-FFF2-40B4-BE49-F238E27FC236}">
                <a16:creationId xmlns:a16="http://schemas.microsoft.com/office/drawing/2014/main" id="{9890C8BE-33A9-DE66-D20E-15C6E8F53356}"/>
              </a:ext>
            </a:extLst>
          </p:cNvPr>
          <p:cNvSpPr/>
          <p:nvPr/>
        </p:nvSpPr>
        <p:spPr>
          <a:xfrm>
            <a:off x="1784074" y="790161"/>
            <a:ext cx="2559326" cy="154056"/>
          </a:xfrm>
          <a:custGeom>
            <a:avLst/>
            <a:gdLst>
              <a:gd name="connsiteX0" fmla="*/ 0 w 2559326"/>
              <a:gd name="connsiteY0" fmla="*/ 0 h 154056"/>
              <a:gd name="connsiteX1" fmla="*/ 486272 w 2559326"/>
              <a:gd name="connsiteY1" fmla="*/ 0 h 154056"/>
              <a:gd name="connsiteX2" fmla="*/ 946951 w 2559326"/>
              <a:gd name="connsiteY2" fmla="*/ 0 h 154056"/>
              <a:gd name="connsiteX3" fmla="*/ 1510002 w 2559326"/>
              <a:gd name="connsiteY3" fmla="*/ 0 h 154056"/>
              <a:gd name="connsiteX4" fmla="*/ 2021868 w 2559326"/>
              <a:gd name="connsiteY4" fmla="*/ 0 h 154056"/>
              <a:gd name="connsiteX5" fmla="*/ 2559326 w 2559326"/>
              <a:gd name="connsiteY5" fmla="*/ 0 h 154056"/>
              <a:gd name="connsiteX6" fmla="*/ 2559326 w 2559326"/>
              <a:gd name="connsiteY6" fmla="*/ 154056 h 154056"/>
              <a:gd name="connsiteX7" fmla="*/ 2047461 w 2559326"/>
              <a:gd name="connsiteY7" fmla="*/ 154056 h 154056"/>
              <a:gd name="connsiteX8" fmla="*/ 1535596 w 2559326"/>
              <a:gd name="connsiteY8" fmla="*/ 154056 h 154056"/>
              <a:gd name="connsiteX9" fmla="*/ 1023730 w 2559326"/>
              <a:gd name="connsiteY9" fmla="*/ 154056 h 154056"/>
              <a:gd name="connsiteX10" fmla="*/ 486272 w 2559326"/>
              <a:gd name="connsiteY10" fmla="*/ 154056 h 154056"/>
              <a:gd name="connsiteX11" fmla="*/ 0 w 2559326"/>
              <a:gd name="connsiteY11" fmla="*/ 154056 h 154056"/>
              <a:gd name="connsiteX12" fmla="*/ 0 w 2559326"/>
              <a:gd name="connsiteY12" fmla="*/ 0 h 15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59326" h="154056" extrusionOk="0">
                <a:moveTo>
                  <a:pt x="0" y="0"/>
                </a:moveTo>
                <a:cubicBezTo>
                  <a:pt x="204602" y="-41328"/>
                  <a:pt x="294711" y="762"/>
                  <a:pt x="486272" y="0"/>
                </a:cubicBezTo>
                <a:cubicBezTo>
                  <a:pt x="677833" y="-762"/>
                  <a:pt x="817118" y="8109"/>
                  <a:pt x="946951" y="0"/>
                </a:cubicBezTo>
                <a:cubicBezTo>
                  <a:pt x="1076784" y="-8109"/>
                  <a:pt x="1389847" y="36854"/>
                  <a:pt x="1510002" y="0"/>
                </a:cubicBezTo>
                <a:cubicBezTo>
                  <a:pt x="1630157" y="-36854"/>
                  <a:pt x="1852348" y="59115"/>
                  <a:pt x="2021868" y="0"/>
                </a:cubicBezTo>
                <a:cubicBezTo>
                  <a:pt x="2191388" y="-59115"/>
                  <a:pt x="2420666" y="28479"/>
                  <a:pt x="2559326" y="0"/>
                </a:cubicBezTo>
                <a:cubicBezTo>
                  <a:pt x="2571859" y="75331"/>
                  <a:pt x="2552465" y="90849"/>
                  <a:pt x="2559326" y="154056"/>
                </a:cubicBezTo>
                <a:cubicBezTo>
                  <a:pt x="2375641" y="211441"/>
                  <a:pt x="2197443" y="107246"/>
                  <a:pt x="2047461" y="154056"/>
                </a:cubicBezTo>
                <a:cubicBezTo>
                  <a:pt x="1897480" y="200866"/>
                  <a:pt x="1651558" y="115128"/>
                  <a:pt x="1535596" y="154056"/>
                </a:cubicBezTo>
                <a:cubicBezTo>
                  <a:pt x="1419635" y="192984"/>
                  <a:pt x="1216272" y="142772"/>
                  <a:pt x="1023730" y="154056"/>
                </a:cubicBezTo>
                <a:cubicBezTo>
                  <a:pt x="831188" y="165340"/>
                  <a:pt x="674021" y="152696"/>
                  <a:pt x="486272" y="154056"/>
                </a:cubicBezTo>
                <a:cubicBezTo>
                  <a:pt x="298523" y="155416"/>
                  <a:pt x="226239" y="102567"/>
                  <a:pt x="0" y="154056"/>
                </a:cubicBezTo>
                <a:cubicBezTo>
                  <a:pt x="-11260" y="106298"/>
                  <a:pt x="12835" y="46347"/>
                  <a:pt x="0" y="0"/>
                </a:cubicBezTo>
                <a:close/>
              </a:path>
            </a:pathLst>
          </a:custGeom>
          <a:noFill/>
          <a:ln w="28575">
            <a:solidFill>
              <a:srgbClr val="FFC000"/>
            </a:solidFill>
            <a:extLst>
              <a:ext uri="{C807C97D-BFC1-408E-A445-0C87EB9F89A2}">
                <ask:lineSketchStyleProps xmlns:ask="http://schemas.microsoft.com/office/drawing/2018/sketchyshapes" sd="153622668">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8517F7-DFD0-D38F-8F51-7CFD18D8639A}"/>
              </a:ext>
            </a:extLst>
          </p:cNvPr>
          <p:cNvSpPr/>
          <p:nvPr/>
        </p:nvSpPr>
        <p:spPr>
          <a:xfrm>
            <a:off x="9243391" y="192157"/>
            <a:ext cx="2948609" cy="190500"/>
          </a:xfrm>
          <a:custGeom>
            <a:avLst/>
            <a:gdLst>
              <a:gd name="connsiteX0" fmla="*/ 0 w 2948609"/>
              <a:gd name="connsiteY0" fmla="*/ 0 h 190500"/>
              <a:gd name="connsiteX1" fmla="*/ 560236 w 2948609"/>
              <a:gd name="connsiteY1" fmla="*/ 0 h 190500"/>
              <a:gd name="connsiteX2" fmla="*/ 1090985 w 2948609"/>
              <a:gd name="connsiteY2" fmla="*/ 0 h 190500"/>
              <a:gd name="connsiteX3" fmla="*/ 1739679 w 2948609"/>
              <a:gd name="connsiteY3" fmla="*/ 0 h 190500"/>
              <a:gd name="connsiteX4" fmla="*/ 2329401 w 2948609"/>
              <a:gd name="connsiteY4" fmla="*/ 0 h 190500"/>
              <a:gd name="connsiteX5" fmla="*/ 2948609 w 2948609"/>
              <a:gd name="connsiteY5" fmla="*/ 0 h 190500"/>
              <a:gd name="connsiteX6" fmla="*/ 2948609 w 2948609"/>
              <a:gd name="connsiteY6" fmla="*/ 190500 h 190500"/>
              <a:gd name="connsiteX7" fmla="*/ 2358887 w 2948609"/>
              <a:gd name="connsiteY7" fmla="*/ 190500 h 190500"/>
              <a:gd name="connsiteX8" fmla="*/ 1769165 w 2948609"/>
              <a:gd name="connsiteY8" fmla="*/ 190500 h 190500"/>
              <a:gd name="connsiteX9" fmla="*/ 1179444 w 2948609"/>
              <a:gd name="connsiteY9" fmla="*/ 190500 h 190500"/>
              <a:gd name="connsiteX10" fmla="*/ 560236 w 2948609"/>
              <a:gd name="connsiteY10" fmla="*/ 190500 h 190500"/>
              <a:gd name="connsiteX11" fmla="*/ 0 w 2948609"/>
              <a:gd name="connsiteY11" fmla="*/ 190500 h 190500"/>
              <a:gd name="connsiteX12" fmla="*/ 0 w 2948609"/>
              <a:gd name="connsiteY12"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8609" h="190500" extrusionOk="0">
                <a:moveTo>
                  <a:pt x="0" y="0"/>
                </a:moveTo>
                <a:cubicBezTo>
                  <a:pt x="259034" y="-1598"/>
                  <a:pt x="341823" y="24256"/>
                  <a:pt x="560236" y="0"/>
                </a:cubicBezTo>
                <a:cubicBezTo>
                  <a:pt x="778649" y="-24256"/>
                  <a:pt x="902952" y="12759"/>
                  <a:pt x="1090985" y="0"/>
                </a:cubicBezTo>
                <a:cubicBezTo>
                  <a:pt x="1279018" y="-12759"/>
                  <a:pt x="1602819" y="42741"/>
                  <a:pt x="1739679" y="0"/>
                </a:cubicBezTo>
                <a:cubicBezTo>
                  <a:pt x="1876539" y="-42741"/>
                  <a:pt x="2172814" y="49446"/>
                  <a:pt x="2329401" y="0"/>
                </a:cubicBezTo>
                <a:cubicBezTo>
                  <a:pt x="2485988" y="-49446"/>
                  <a:pt x="2718347" y="1458"/>
                  <a:pt x="2948609" y="0"/>
                </a:cubicBezTo>
                <a:cubicBezTo>
                  <a:pt x="2967778" y="88377"/>
                  <a:pt x="2926108" y="115240"/>
                  <a:pt x="2948609" y="190500"/>
                </a:cubicBezTo>
                <a:cubicBezTo>
                  <a:pt x="2799056" y="230337"/>
                  <a:pt x="2598510" y="180524"/>
                  <a:pt x="2358887" y="190500"/>
                </a:cubicBezTo>
                <a:cubicBezTo>
                  <a:pt x="2119264" y="200476"/>
                  <a:pt x="2023467" y="147152"/>
                  <a:pt x="1769165" y="190500"/>
                </a:cubicBezTo>
                <a:cubicBezTo>
                  <a:pt x="1514863" y="233848"/>
                  <a:pt x="1345589" y="179626"/>
                  <a:pt x="1179444" y="190500"/>
                </a:cubicBezTo>
                <a:cubicBezTo>
                  <a:pt x="1013299" y="201374"/>
                  <a:pt x="731536" y="163019"/>
                  <a:pt x="560236" y="190500"/>
                </a:cubicBezTo>
                <a:cubicBezTo>
                  <a:pt x="388936" y="217981"/>
                  <a:pt x="145789" y="175632"/>
                  <a:pt x="0" y="190500"/>
                </a:cubicBezTo>
                <a:cubicBezTo>
                  <a:pt x="-7168" y="130646"/>
                  <a:pt x="15820" y="69737"/>
                  <a:pt x="0" y="0"/>
                </a:cubicBezTo>
                <a:close/>
              </a:path>
            </a:pathLst>
          </a:custGeom>
          <a:noFill/>
          <a:ln w="28575">
            <a:solidFill>
              <a:srgbClr val="FFC000"/>
            </a:solidFill>
            <a:extLst>
              <a:ext uri="{C807C97D-BFC1-408E-A445-0C87EB9F89A2}">
                <ask:lineSketchStyleProps xmlns:ask="http://schemas.microsoft.com/office/drawing/2018/sketchyshapes" sd="153622668">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3638560-C6BB-A25A-0761-9FE5D1DB173E}"/>
              </a:ext>
            </a:extLst>
          </p:cNvPr>
          <p:cNvSpPr/>
          <p:nvPr/>
        </p:nvSpPr>
        <p:spPr>
          <a:xfrm>
            <a:off x="4893366" y="3564834"/>
            <a:ext cx="1353378" cy="3248439"/>
          </a:xfrm>
          <a:custGeom>
            <a:avLst/>
            <a:gdLst>
              <a:gd name="connsiteX0" fmla="*/ 0 w 1353378"/>
              <a:gd name="connsiteY0" fmla="*/ 0 h 3248439"/>
              <a:gd name="connsiteX1" fmla="*/ 437592 w 1353378"/>
              <a:gd name="connsiteY1" fmla="*/ 0 h 3248439"/>
              <a:gd name="connsiteX2" fmla="*/ 861651 w 1353378"/>
              <a:gd name="connsiteY2" fmla="*/ 0 h 3248439"/>
              <a:gd name="connsiteX3" fmla="*/ 1353378 w 1353378"/>
              <a:gd name="connsiteY3" fmla="*/ 0 h 3248439"/>
              <a:gd name="connsiteX4" fmla="*/ 1353378 w 1353378"/>
              <a:gd name="connsiteY4" fmla="*/ 541407 h 3248439"/>
              <a:gd name="connsiteX5" fmla="*/ 1353378 w 1353378"/>
              <a:gd name="connsiteY5" fmla="*/ 985360 h 3248439"/>
              <a:gd name="connsiteX6" fmla="*/ 1353378 w 1353378"/>
              <a:gd name="connsiteY6" fmla="*/ 1461798 h 3248439"/>
              <a:gd name="connsiteX7" fmla="*/ 1353378 w 1353378"/>
              <a:gd name="connsiteY7" fmla="*/ 2003204 h 3248439"/>
              <a:gd name="connsiteX8" fmla="*/ 1353378 w 1353378"/>
              <a:gd name="connsiteY8" fmla="*/ 2447157 h 3248439"/>
              <a:gd name="connsiteX9" fmla="*/ 1353378 w 1353378"/>
              <a:gd name="connsiteY9" fmla="*/ 3248439 h 3248439"/>
              <a:gd name="connsiteX10" fmla="*/ 875184 w 1353378"/>
              <a:gd name="connsiteY10" fmla="*/ 3248439 h 3248439"/>
              <a:gd name="connsiteX11" fmla="*/ 464660 w 1353378"/>
              <a:gd name="connsiteY11" fmla="*/ 3248439 h 3248439"/>
              <a:gd name="connsiteX12" fmla="*/ 0 w 1353378"/>
              <a:gd name="connsiteY12" fmla="*/ 3248439 h 3248439"/>
              <a:gd name="connsiteX13" fmla="*/ 0 w 1353378"/>
              <a:gd name="connsiteY13" fmla="*/ 2804486 h 3248439"/>
              <a:gd name="connsiteX14" fmla="*/ 0 w 1353378"/>
              <a:gd name="connsiteY14" fmla="*/ 2360532 h 3248439"/>
              <a:gd name="connsiteX15" fmla="*/ 0 w 1353378"/>
              <a:gd name="connsiteY15" fmla="*/ 1819126 h 3248439"/>
              <a:gd name="connsiteX16" fmla="*/ 0 w 1353378"/>
              <a:gd name="connsiteY16" fmla="*/ 1375173 h 3248439"/>
              <a:gd name="connsiteX17" fmla="*/ 0 w 1353378"/>
              <a:gd name="connsiteY17" fmla="*/ 768797 h 3248439"/>
              <a:gd name="connsiteX18" fmla="*/ 0 w 1353378"/>
              <a:gd name="connsiteY18" fmla="*/ 0 h 324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53378" h="3248439" extrusionOk="0">
                <a:moveTo>
                  <a:pt x="0" y="0"/>
                </a:moveTo>
                <a:cubicBezTo>
                  <a:pt x="194421" y="-5121"/>
                  <a:pt x="321963" y="5376"/>
                  <a:pt x="437592" y="0"/>
                </a:cubicBezTo>
                <a:cubicBezTo>
                  <a:pt x="553221" y="-5376"/>
                  <a:pt x="749134" y="36894"/>
                  <a:pt x="861651" y="0"/>
                </a:cubicBezTo>
                <a:cubicBezTo>
                  <a:pt x="974168" y="-36894"/>
                  <a:pt x="1207772" y="18702"/>
                  <a:pt x="1353378" y="0"/>
                </a:cubicBezTo>
                <a:cubicBezTo>
                  <a:pt x="1364247" y="188249"/>
                  <a:pt x="1324426" y="291603"/>
                  <a:pt x="1353378" y="541407"/>
                </a:cubicBezTo>
                <a:cubicBezTo>
                  <a:pt x="1382330" y="791211"/>
                  <a:pt x="1340360" y="781170"/>
                  <a:pt x="1353378" y="985360"/>
                </a:cubicBezTo>
                <a:cubicBezTo>
                  <a:pt x="1366396" y="1189550"/>
                  <a:pt x="1339536" y="1353069"/>
                  <a:pt x="1353378" y="1461798"/>
                </a:cubicBezTo>
                <a:cubicBezTo>
                  <a:pt x="1367220" y="1570527"/>
                  <a:pt x="1315177" y="1773583"/>
                  <a:pt x="1353378" y="2003204"/>
                </a:cubicBezTo>
                <a:cubicBezTo>
                  <a:pt x="1391579" y="2232825"/>
                  <a:pt x="1328045" y="2269343"/>
                  <a:pt x="1353378" y="2447157"/>
                </a:cubicBezTo>
                <a:cubicBezTo>
                  <a:pt x="1378711" y="2624971"/>
                  <a:pt x="1261000" y="3075342"/>
                  <a:pt x="1353378" y="3248439"/>
                </a:cubicBezTo>
                <a:cubicBezTo>
                  <a:pt x="1180915" y="3266720"/>
                  <a:pt x="1083468" y="3247225"/>
                  <a:pt x="875184" y="3248439"/>
                </a:cubicBezTo>
                <a:cubicBezTo>
                  <a:pt x="666900" y="3249653"/>
                  <a:pt x="615989" y="3221269"/>
                  <a:pt x="464660" y="3248439"/>
                </a:cubicBezTo>
                <a:cubicBezTo>
                  <a:pt x="313331" y="3275609"/>
                  <a:pt x="144304" y="3238320"/>
                  <a:pt x="0" y="3248439"/>
                </a:cubicBezTo>
                <a:cubicBezTo>
                  <a:pt x="-34969" y="3135231"/>
                  <a:pt x="15506" y="2999794"/>
                  <a:pt x="0" y="2804486"/>
                </a:cubicBezTo>
                <a:cubicBezTo>
                  <a:pt x="-15506" y="2609178"/>
                  <a:pt x="22066" y="2568308"/>
                  <a:pt x="0" y="2360532"/>
                </a:cubicBezTo>
                <a:cubicBezTo>
                  <a:pt x="-22066" y="2152756"/>
                  <a:pt x="18687" y="2065378"/>
                  <a:pt x="0" y="1819126"/>
                </a:cubicBezTo>
                <a:cubicBezTo>
                  <a:pt x="-18687" y="1572874"/>
                  <a:pt x="37590" y="1583854"/>
                  <a:pt x="0" y="1375173"/>
                </a:cubicBezTo>
                <a:cubicBezTo>
                  <a:pt x="-37590" y="1166492"/>
                  <a:pt x="33626" y="922918"/>
                  <a:pt x="0" y="768797"/>
                </a:cubicBezTo>
                <a:cubicBezTo>
                  <a:pt x="-33626" y="614676"/>
                  <a:pt x="83948" y="329780"/>
                  <a:pt x="0" y="0"/>
                </a:cubicBezTo>
                <a:close/>
              </a:path>
            </a:pathLst>
          </a:custGeom>
          <a:noFill/>
          <a:ln w="28575">
            <a:solidFill>
              <a:srgbClr val="FFC000"/>
            </a:solidFill>
            <a:extLst>
              <a:ext uri="{C807C97D-BFC1-408E-A445-0C87EB9F89A2}">
                <ask:lineSketchStyleProps xmlns:ask="http://schemas.microsoft.com/office/drawing/2018/sketchyshapes" sd="153622668">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695F7DF-4617-4525-F487-6635CD023617}"/>
              </a:ext>
            </a:extLst>
          </p:cNvPr>
          <p:cNvSpPr/>
          <p:nvPr/>
        </p:nvSpPr>
        <p:spPr>
          <a:xfrm>
            <a:off x="6246745" y="6574735"/>
            <a:ext cx="1570382" cy="238538"/>
          </a:xfrm>
          <a:custGeom>
            <a:avLst/>
            <a:gdLst>
              <a:gd name="connsiteX0" fmla="*/ 0 w 1570382"/>
              <a:gd name="connsiteY0" fmla="*/ 0 h 238538"/>
              <a:gd name="connsiteX1" fmla="*/ 507757 w 1570382"/>
              <a:gd name="connsiteY1" fmla="*/ 0 h 238538"/>
              <a:gd name="connsiteX2" fmla="*/ 999810 w 1570382"/>
              <a:gd name="connsiteY2" fmla="*/ 0 h 238538"/>
              <a:gd name="connsiteX3" fmla="*/ 1570382 w 1570382"/>
              <a:gd name="connsiteY3" fmla="*/ 0 h 238538"/>
              <a:gd name="connsiteX4" fmla="*/ 1570382 w 1570382"/>
              <a:gd name="connsiteY4" fmla="*/ 238538 h 238538"/>
              <a:gd name="connsiteX5" fmla="*/ 1094033 w 1570382"/>
              <a:gd name="connsiteY5" fmla="*/ 238538 h 238538"/>
              <a:gd name="connsiteX6" fmla="*/ 601980 w 1570382"/>
              <a:gd name="connsiteY6" fmla="*/ 238538 h 238538"/>
              <a:gd name="connsiteX7" fmla="*/ 0 w 1570382"/>
              <a:gd name="connsiteY7" fmla="*/ 238538 h 238538"/>
              <a:gd name="connsiteX8" fmla="*/ 0 w 1570382"/>
              <a:gd name="connsiteY8" fmla="*/ 0 h 23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0382" h="238538" extrusionOk="0">
                <a:moveTo>
                  <a:pt x="0" y="0"/>
                </a:moveTo>
                <a:cubicBezTo>
                  <a:pt x="234058" y="-11151"/>
                  <a:pt x="270367" y="961"/>
                  <a:pt x="507757" y="0"/>
                </a:cubicBezTo>
                <a:cubicBezTo>
                  <a:pt x="745147" y="-961"/>
                  <a:pt x="780332" y="16191"/>
                  <a:pt x="999810" y="0"/>
                </a:cubicBezTo>
                <a:cubicBezTo>
                  <a:pt x="1219288" y="-16191"/>
                  <a:pt x="1453738" y="23011"/>
                  <a:pt x="1570382" y="0"/>
                </a:cubicBezTo>
                <a:cubicBezTo>
                  <a:pt x="1590170" y="51709"/>
                  <a:pt x="1541988" y="173424"/>
                  <a:pt x="1570382" y="238538"/>
                </a:cubicBezTo>
                <a:cubicBezTo>
                  <a:pt x="1375227" y="238669"/>
                  <a:pt x="1323519" y="201690"/>
                  <a:pt x="1094033" y="238538"/>
                </a:cubicBezTo>
                <a:cubicBezTo>
                  <a:pt x="864547" y="275386"/>
                  <a:pt x="790625" y="215971"/>
                  <a:pt x="601980" y="238538"/>
                </a:cubicBezTo>
                <a:cubicBezTo>
                  <a:pt x="413335" y="261105"/>
                  <a:pt x="153176" y="201515"/>
                  <a:pt x="0" y="238538"/>
                </a:cubicBezTo>
                <a:cubicBezTo>
                  <a:pt x="-14243" y="160709"/>
                  <a:pt x="23034" y="69309"/>
                  <a:pt x="0" y="0"/>
                </a:cubicBezTo>
                <a:close/>
              </a:path>
            </a:pathLst>
          </a:custGeom>
          <a:noFill/>
          <a:ln w="28575">
            <a:solidFill>
              <a:srgbClr val="FFC000"/>
            </a:solidFill>
            <a:extLst>
              <a:ext uri="{C807C97D-BFC1-408E-A445-0C87EB9F89A2}">
                <ask:lineSketchStyleProps xmlns:ask="http://schemas.microsoft.com/office/drawing/2018/sketchyshapes" sd="153622668">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61358E2-AE75-261F-FDE2-ADB274C8B1FA}"/>
              </a:ext>
            </a:extLst>
          </p:cNvPr>
          <p:cNvSpPr/>
          <p:nvPr/>
        </p:nvSpPr>
        <p:spPr>
          <a:xfrm>
            <a:off x="9255913" y="6574735"/>
            <a:ext cx="1570382" cy="238538"/>
          </a:xfrm>
          <a:custGeom>
            <a:avLst/>
            <a:gdLst>
              <a:gd name="connsiteX0" fmla="*/ 0 w 1570382"/>
              <a:gd name="connsiteY0" fmla="*/ 0 h 238538"/>
              <a:gd name="connsiteX1" fmla="*/ 507757 w 1570382"/>
              <a:gd name="connsiteY1" fmla="*/ 0 h 238538"/>
              <a:gd name="connsiteX2" fmla="*/ 999810 w 1570382"/>
              <a:gd name="connsiteY2" fmla="*/ 0 h 238538"/>
              <a:gd name="connsiteX3" fmla="*/ 1570382 w 1570382"/>
              <a:gd name="connsiteY3" fmla="*/ 0 h 238538"/>
              <a:gd name="connsiteX4" fmla="*/ 1570382 w 1570382"/>
              <a:gd name="connsiteY4" fmla="*/ 238538 h 238538"/>
              <a:gd name="connsiteX5" fmla="*/ 1094033 w 1570382"/>
              <a:gd name="connsiteY5" fmla="*/ 238538 h 238538"/>
              <a:gd name="connsiteX6" fmla="*/ 601980 w 1570382"/>
              <a:gd name="connsiteY6" fmla="*/ 238538 h 238538"/>
              <a:gd name="connsiteX7" fmla="*/ 0 w 1570382"/>
              <a:gd name="connsiteY7" fmla="*/ 238538 h 238538"/>
              <a:gd name="connsiteX8" fmla="*/ 0 w 1570382"/>
              <a:gd name="connsiteY8" fmla="*/ 0 h 23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0382" h="238538" extrusionOk="0">
                <a:moveTo>
                  <a:pt x="0" y="0"/>
                </a:moveTo>
                <a:cubicBezTo>
                  <a:pt x="234058" y="-11151"/>
                  <a:pt x="270367" y="961"/>
                  <a:pt x="507757" y="0"/>
                </a:cubicBezTo>
                <a:cubicBezTo>
                  <a:pt x="745147" y="-961"/>
                  <a:pt x="780332" y="16191"/>
                  <a:pt x="999810" y="0"/>
                </a:cubicBezTo>
                <a:cubicBezTo>
                  <a:pt x="1219288" y="-16191"/>
                  <a:pt x="1453738" y="23011"/>
                  <a:pt x="1570382" y="0"/>
                </a:cubicBezTo>
                <a:cubicBezTo>
                  <a:pt x="1590170" y="51709"/>
                  <a:pt x="1541988" y="173424"/>
                  <a:pt x="1570382" y="238538"/>
                </a:cubicBezTo>
                <a:cubicBezTo>
                  <a:pt x="1375227" y="238669"/>
                  <a:pt x="1323519" y="201690"/>
                  <a:pt x="1094033" y="238538"/>
                </a:cubicBezTo>
                <a:cubicBezTo>
                  <a:pt x="864547" y="275386"/>
                  <a:pt x="790625" y="215971"/>
                  <a:pt x="601980" y="238538"/>
                </a:cubicBezTo>
                <a:cubicBezTo>
                  <a:pt x="413335" y="261105"/>
                  <a:pt x="153176" y="201515"/>
                  <a:pt x="0" y="238538"/>
                </a:cubicBezTo>
                <a:cubicBezTo>
                  <a:pt x="-14243" y="160709"/>
                  <a:pt x="23034" y="69309"/>
                  <a:pt x="0" y="0"/>
                </a:cubicBezTo>
                <a:close/>
              </a:path>
            </a:pathLst>
          </a:custGeom>
          <a:noFill/>
          <a:ln w="28575">
            <a:solidFill>
              <a:srgbClr val="FFC000"/>
            </a:solidFill>
            <a:extLst>
              <a:ext uri="{C807C97D-BFC1-408E-A445-0C87EB9F89A2}">
                <ask:lineSketchStyleProps xmlns:ask="http://schemas.microsoft.com/office/drawing/2018/sketchyshapes" sd="153622668">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5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E19DCA-56C4-12CC-FA11-53F9B0A463A6}"/>
              </a:ext>
            </a:extLst>
          </p:cNvPr>
          <p:cNvSpPr>
            <a:spLocks noGrp="1"/>
          </p:cNvSpPr>
          <p:nvPr>
            <p:ph type="ctrTitle"/>
          </p:nvPr>
        </p:nvSpPr>
        <p:spPr>
          <a:xfrm>
            <a:off x="1524000" y="1293338"/>
            <a:ext cx="9144000" cy="3274592"/>
          </a:xfrm>
        </p:spPr>
        <p:txBody>
          <a:bodyPr anchor="ctr">
            <a:normAutofit/>
          </a:bodyPr>
          <a:lstStyle/>
          <a:p>
            <a:r>
              <a:rPr lang="en-US" sz="7200"/>
              <a:t>IUL DISCOVERY</a:t>
            </a:r>
          </a:p>
        </p:txBody>
      </p:sp>
      <p:sp>
        <p:nvSpPr>
          <p:cNvPr id="3" name="Subtitle 2">
            <a:extLst>
              <a:ext uri="{FF2B5EF4-FFF2-40B4-BE49-F238E27FC236}">
                <a16:creationId xmlns:a16="http://schemas.microsoft.com/office/drawing/2014/main" id="{11CCBC52-3BE9-5B23-7E81-545648CC4F15}"/>
              </a:ext>
            </a:extLst>
          </p:cNvPr>
          <p:cNvSpPr>
            <a:spLocks noGrp="1"/>
          </p:cNvSpPr>
          <p:nvPr>
            <p:ph type="subTitle" idx="1"/>
          </p:nvPr>
        </p:nvSpPr>
        <p:spPr>
          <a:xfrm>
            <a:off x="1524000" y="5514052"/>
            <a:ext cx="9144000" cy="651910"/>
          </a:xfrm>
        </p:spPr>
        <p:txBody>
          <a:bodyPr anchor="ctr">
            <a:normAutofit/>
          </a:bodyPr>
          <a:lstStyle/>
          <a:p>
            <a:r>
              <a:rPr lang="en-US" dirty="0"/>
              <a:t>Creating Financial Capital Using an Index Universal Life Policy</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944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45614F-A169-40EA-85FB-E9B3B965A433}"/>
              </a:ext>
            </a:extLst>
          </p:cNvPr>
          <p:cNvPicPr>
            <a:picLocks noChangeAspect="1"/>
          </p:cNvPicPr>
          <p:nvPr/>
        </p:nvPicPr>
        <p:blipFill>
          <a:blip r:embed="rId2"/>
          <a:stretch>
            <a:fillRect/>
          </a:stretch>
        </p:blipFill>
        <p:spPr>
          <a:xfrm>
            <a:off x="210633" y="0"/>
            <a:ext cx="5198484" cy="6858000"/>
          </a:xfrm>
          <a:prstGeom prst="rect">
            <a:avLst/>
          </a:prstGeom>
        </p:spPr>
      </p:pic>
      <p:sp>
        <p:nvSpPr>
          <p:cNvPr id="9" name="Rectangle 8">
            <a:extLst>
              <a:ext uri="{FF2B5EF4-FFF2-40B4-BE49-F238E27FC236}">
                <a16:creationId xmlns:a16="http://schemas.microsoft.com/office/drawing/2014/main" id="{DD88CE6D-82FA-4808-8E80-6F1BE6E4DD8B}"/>
              </a:ext>
            </a:extLst>
          </p:cNvPr>
          <p:cNvSpPr/>
          <p:nvPr/>
        </p:nvSpPr>
        <p:spPr>
          <a:xfrm>
            <a:off x="210633" y="4895850"/>
            <a:ext cx="2427792" cy="36195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4F51C6F7-6487-4A54-6BE0-02069535DE50}"/>
              </a:ext>
            </a:extLst>
          </p:cNvPr>
          <p:cNvSpPr txBox="1">
            <a:spLocks/>
          </p:cNvSpPr>
          <p:nvPr/>
        </p:nvSpPr>
        <p:spPr>
          <a:xfrm>
            <a:off x="6096000" y="1028438"/>
            <a:ext cx="5198483" cy="23183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FF0000"/>
                </a:solidFill>
              </a:rPr>
              <a:t>DO YOU HAVE ANYTHING THAT ACTS LIKE INSURANCE?</a:t>
            </a:r>
          </a:p>
        </p:txBody>
      </p:sp>
      <p:pic>
        <p:nvPicPr>
          <p:cNvPr id="6" name="Picture 5">
            <a:extLst>
              <a:ext uri="{FF2B5EF4-FFF2-40B4-BE49-F238E27FC236}">
                <a16:creationId xmlns:a16="http://schemas.microsoft.com/office/drawing/2014/main" id="{2B3E9521-BE77-2DD4-9930-C3DCAB917BD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79510" y="2976324"/>
            <a:ext cx="3162059" cy="3514927"/>
          </a:xfrm>
          <a:prstGeom prst="rect">
            <a:avLst/>
          </a:prstGeom>
        </p:spPr>
      </p:pic>
      <p:sp>
        <p:nvSpPr>
          <p:cNvPr id="2" name="TextBox 1">
            <a:extLst>
              <a:ext uri="{FF2B5EF4-FFF2-40B4-BE49-F238E27FC236}">
                <a16:creationId xmlns:a16="http://schemas.microsoft.com/office/drawing/2014/main" id="{66A95966-404E-462F-9CBF-4E78E73D28A5}"/>
              </a:ext>
            </a:extLst>
          </p:cNvPr>
          <p:cNvSpPr txBox="1"/>
          <p:nvPr/>
        </p:nvSpPr>
        <p:spPr>
          <a:xfrm>
            <a:off x="1928553" y="1525386"/>
            <a:ext cx="7124007" cy="3770263"/>
          </a:xfrm>
          <a:prstGeom prst="rect">
            <a:avLst/>
          </a:prstGeom>
          <a:noFill/>
        </p:spPr>
        <p:txBody>
          <a:bodyPr wrap="square" rtlCol="0">
            <a:spAutoFit/>
          </a:bodyPr>
          <a:lstStyle/>
          <a:p>
            <a:pPr algn="ctr"/>
            <a:r>
              <a:rPr lang="en-US" sz="23900" b="1" dirty="0">
                <a:solidFill>
                  <a:srgbClr val="00B050"/>
                </a:solidFill>
              </a:rPr>
              <a:t>NO</a:t>
            </a:r>
            <a:endParaRPr lang="en-US" b="1" dirty="0">
              <a:solidFill>
                <a:schemeClr val="accent6"/>
              </a:solidFill>
            </a:endParaRPr>
          </a:p>
        </p:txBody>
      </p:sp>
    </p:spTree>
    <p:extLst>
      <p:ext uri="{BB962C8B-B14F-4D97-AF65-F5344CB8AC3E}">
        <p14:creationId xmlns:p14="http://schemas.microsoft.com/office/powerpoint/2010/main" val="232069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DB1F6-7DF0-4634-B2D4-3377D4D85FFD}"/>
              </a:ext>
            </a:extLst>
          </p:cNvPr>
          <p:cNvSpPr>
            <a:spLocks noGrp="1"/>
          </p:cNvSpPr>
          <p:nvPr>
            <p:ph type="ctrTitle"/>
          </p:nvPr>
        </p:nvSpPr>
        <p:spPr>
          <a:xfrm>
            <a:off x="1188719" y="1188720"/>
            <a:ext cx="10066713" cy="4247804"/>
          </a:xfrm>
        </p:spPr>
        <p:txBody>
          <a:bodyPr anchor="ctr">
            <a:normAutofit/>
          </a:bodyPr>
          <a:lstStyle/>
          <a:p>
            <a:r>
              <a:rPr lang="en-US" sz="6600" b="1" dirty="0">
                <a:solidFill>
                  <a:srgbClr val="FF0000"/>
                </a:solidFill>
                <a:latin typeface="+mn-lt"/>
              </a:rPr>
              <a:t>HAVE YOU CONSIDERED AN IUL TO SUPPLEMENT YOUR RETIREMENT?</a:t>
            </a:r>
          </a:p>
        </p:txBody>
      </p:sp>
      <p:pic>
        <p:nvPicPr>
          <p:cNvPr id="3" name="Picture 2">
            <a:extLst>
              <a:ext uri="{FF2B5EF4-FFF2-40B4-BE49-F238E27FC236}">
                <a16:creationId xmlns:a16="http://schemas.microsoft.com/office/drawing/2014/main" id="{8722A11B-BDB3-8D99-AF88-559A69BAFB6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941999" y="5486711"/>
            <a:ext cx="972456" cy="1080977"/>
          </a:xfrm>
          <a:prstGeom prst="rect">
            <a:avLst/>
          </a:prstGeom>
        </p:spPr>
      </p:pic>
    </p:spTree>
    <p:extLst>
      <p:ext uri="{BB962C8B-B14F-4D97-AF65-F5344CB8AC3E}">
        <p14:creationId xmlns:p14="http://schemas.microsoft.com/office/powerpoint/2010/main" val="2054322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8B5E0-930B-1D49-16BF-0D10B79CB735}"/>
              </a:ext>
            </a:extLst>
          </p:cNvPr>
          <p:cNvSpPr>
            <a:spLocks noGrp="1"/>
          </p:cNvSpPr>
          <p:nvPr>
            <p:ph type="title"/>
          </p:nvPr>
        </p:nvSpPr>
        <p:spPr>
          <a:xfrm>
            <a:off x="1598170" y="630579"/>
            <a:ext cx="9185850" cy="1554480"/>
          </a:xfrm>
        </p:spPr>
        <p:txBody>
          <a:bodyPr anchor="ctr">
            <a:normAutofit/>
          </a:bodyPr>
          <a:lstStyle/>
          <a:p>
            <a:pPr algn="ctr"/>
            <a:r>
              <a:rPr lang="en-US" sz="4800" b="1" dirty="0"/>
              <a:t>SUPPLEMENT YOUR RETIREMENT WITH AN IUL</a:t>
            </a:r>
          </a:p>
        </p:txBody>
      </p:sp>
      <p:graphicFrame>
        <p:nvGraphicFramePr>
          <p:cNvPr id="6" name="Content Placeholder 2">
            <a:extLst>
              <a:ext uri="{FF2B5EF4-FFF2-40B4-BE49-F238E27FC236}">
                <a16:creationId xmlns:a16="http://schemas.microsoft.com/office/drawing/2014/main" id="{7E5FFABB-CF7D-A5B0-669A-2B6209F01946}"/>
              </a:ext>
            </a:extLst>
          </p:cNvPr>
          <p:cNvGraphicFramePr>
            <a:graphicFrameLocks noGrp="1"/>
          </p:cNvGraphicFramePr>
          <p:nvPr>
            <p:ph idx="1"/>
            <p:extLst>
              <p:ext uri="{D42A27DB-BD31-4B8C-83A1-F6EECF244321}">
                <p14:modId xmlns:p14="http://schemas.microsoft.com/office/powerpoint/2010/main" val="4161885939"/>
              </p:ext>
            </p:extLst>
          </p:nvPr>
        </p:nvGraphicFramePr>
        <p:xfrm>
          <a:off x="906780" y="2575068"/>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73E820AA-C9FB-FF5E-5972-9E4C130C387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941999" y="5486711"/>
            <a:ext cx="972456" cy="1080977"/>
          </a:xfrm>
          <a:prstGeom prst="rect">
            <a:avLst/>
          </a:prstGeom>
        </p:spPr>
      </p:pic>
    </p:spTree>
    <p:extLst>
      <p:ext uri="{BB962C8B-B14F-4D97-AF65-F5344CB8AC3E}">
        <p14:creationId xmlns:p14="http://schemas.microsoft.com/office/powerpoint/2010/main" val="3432865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FDCE64-C10C-4B0C-A141-47C7F0CCA657}"/>
              </a:ext>
            </a:extLst>
          </p:cNvPr>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4" name="Picture 3" descr="Graphical user interface&#10;&#10;Description automatically generated">
            <a:extLst>
              <a:ext uri="{FF2B5EF4-FFF2-40B4-BE49-F238E27FC236}">
                <a16:creationId xmlns:a16="http://schemas.microsoft.com/office/drawing/2014/main" id="{D1225E62-7378-445A-8B3C-315BDB223FD6}"/>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6DD6B7D4-0286-4AEE-B04E-8F046DE63C89}"/>
              </a:ext>
            </a:extLst>
          </p:cNvPr>
          <p:cNvSpPr/>
          <p:nvPr/>
        </p:nvSpPr>
        <p:spPr>
          <a:xfrm>
            <a:off x="0" y="2580640"/>
            <a:ext cx="2011680" cy="508000"/>
          </a:xfrm>
          <a:custGeom>
            <a:avLst/>
            <a:gdLst>
              <a:gd name="connsiteX0" fmla="*/ 0 w 2011680"/>
              <a:gd name="connsiteY0" fmla="*/ 0 h 508000"/>
              <a:gd name="connsiteX1" fmla="*/ 710794 w 2011680"/>
              <a:gd name="connsiteY1" fmla="*/ 0 h 508000"/>
              <a:gd name="connsiteX2" fmla="*/ 1401470 w 2011680"/>
              <a:gd name="connsiteY2" fmla="*/ 0 h 508000"/>
              <a:gd name="connsiteX3" fmla="*/ 2011680 w 2011680"/>
              <a:gd name="connsiteY3" fmla="*/ 0 h 508000"/>
              <a:gd name="connsiteX4" fmla="*/ 2011680 w 2011680"/>
              <a:gd name="connsiteY4" fmla="*/ 508000 h 508000"/>
              <a:gd name="connsiteX5" fmla="*/ 1321003 w 2011680"/>
              <a:gd name="connsiteY5" fmla="*/ 508000 h 508000"/>
              <a:gd name="connsiteX6" fmla="*/ 690677 w 2011680"/>
              <a:gd name="connsiteY6" fmla="*/ 508000 h 508000"/>
              <a:gd name="connsiteX7" fmla="*/ 0 w 2011680"/>
              <a:gd name="connsiteY7" fmla="*/ 508000 h 508000"/>
              <a:gd name="connsiteX8" fmla="*/ 0 w 2011680"/>
              <a:gd name="connsiteY8"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680" h="508000" extrusionOk="0">
                <a:moveTo>
                  <a:pt x="0" y="0"/>
                </a:moveTo>
                <a:cubicBezTo>
                  <a:pt x="325492" y="24149"/>
                  <a:pt x="512846" y="-10497"/>
                  <a:pt x="710794" y="0"/>
                </a:cubicBezTo>
                <a:cubicBezTo>
                  <a:pt x="908742" y="10497"/>
                  <a:pt x="1150943" y="-9177"/>
                  <a:pt x="1401470" y="0"/>
                </a:cubicBezTo>
                <a:cubicBezTo>
                  <a:pt x="1651997" y="9177"/>
                  <a:pt x="1717576" y="-17030"/>
                  <a:pt x="2011680" y="0"/>
                </a:cubicBezTo>
                <a:cubicBezTo>
                  <a:pt x="2014569" y="238157"/>
                  <a:pt x="1996739" y="293614"/>
                  <a:pt x="2011680" y="508000"/>
                </a:cubicBezTo>
                <a:cubicBezTo>
                  <a:pt x="1724444" y="521888"/>
                  <a:pt x="1649553" y="509965"/>
                  <a:pt x="1321003" y="508000"/>
                </a:cubicBezTo>
                <a:cubicBezTo>
                  <a:pt x="992453" y="506035"/>
                  <a:pt x="853517" y="511035"/>
                  <a:pt x="690677" y="508000"/>
                </a:cubicBezTo>
                <a:cubicBezTo>
                  <a:pt x="527837" y="504965"/>
                  <a:pt x="268742" y="538665"/>
                  <a:pt x="0" y="508000"/>
                </a:cubicBezTo>
                <a:cubicBezTo>
                  <a:pt x="12193" y="352621"/>
                  <a:pt x="18985" y="150052"/>
                  <a:pt x="0" y="0"/>
                </a:cubicBezTo>
                <a:close/>
              </a:path>
            </a:pathLst>
          </a:custGeom>
          <a:noFill/>
          <a:ln w="38100">
            <a:solidFill>
              <a:srgbClr val="FF0000"/>
            </a:solidFill>
            <a:extLst>
              <a:ext uri="{C807C97D-BFC1-408E-A445-0C87EB9F89A2}">
                <ask:lineSketchStyleProps xmlns:ask="http://schemas.microsoft.com/office/drawing/2018/sketchyshapes" sd="59594181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0988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CC098CD-6ACA-4490-BECE-C7AF96DACF12}"/>
              </a:ext>
            </a:extLst>
          </p:cNvPr>
          <p:cNvSpPr>
            <a:spLocks noGrp="1"/>
          </p:cNvSpPr>
          <p:nvPr>
            <p:ph type="title"/>
          </p:nvPr>
        </p:nvSpPr>
        <p:spPr>
          <a:xfrm>
            <a:off x="804670" y="978776"/>
            <a:ext cx="3044953" cy="1174991"/>
          </a:xfrm>
        </p:spPr>
        <p:txBody>
          <a:bodyPr>
            <a:normAutofit/>
          </a:bodyPr>
          <a:lstStyle/>
          <a:p>
            <a:r>
              <a:rPr lang="en-US" sz="2000" b="1" dirty="0"/>
              <a:t>Angela (30)</a:t>
            </a:r>
          </a:p>
        </p:txBody>
      </p:sp>
      <p:sp>
        <p:nvSpPr>
          <p:cNvPr id="7" name="Content Placeholder 2">
            <a:extLst>
              <a:ext uri="{FF2B5EF4-FFF2-40B4-BE49-F238E27FC236}">
                <a16:creationId xmlns:a16="http://schemas.microsoft.com/office/drawing/2014/main" id="{E161F770-A0F0-4646-8B81-0FF0CC6D61CE}"/>
              </a:ext>
            </a:extLst>
          </p:cNvPr>
          <p:cNvSpPr>
            <a:spLocks noGrp="1"/>
          </p:cNvSpPr>
          <p:nvPr>
            <p:ph idx="1"/>
          </p:nvPr>
        </p:nvSpPr>
        <p:spPr>
          <a:xfrm>
            <a:off x="804670" y="2640692"/>
            <a:ext cx="3044952" cy="2063542"/>
          </a:xfrm>
        </p:spPr>
        <p:txBody>
          <a:bodyPr>
            <a:normAutofit/>
          </a:bodyPr>
          <a:lstStyle/>
          <a:p>
            <a:r>
              <a:rPr lang="en-US" sz="1600" b="1" dirty="0"/>
              <a:t>30 years old</a:t>
            </a:r>
          </a:p>
          <a:p>
            <a:r>
              <a:rPr lang="en-US" sz="1600" b="1" dirty="0"/>
              <a:t>No pension – self employed</a:t>
            </a:r>
          </a:p>
          <a:p>
            <a:r>
              <a:rPr lang="en-US" sz="1600" b="1" dirty="0"/>
              <a:t>Concerned about future taxes</a:t>
            </a:r>
          </a:p>
          <a:p>
            <a:r>
              <a:rPr lang="en-US" sz="1600" b="1" dirty="0"/>
              <a:t>Wants to make sure children have opportunity for college</a:t>
            </a:r>
          </a:p>
          <a:p>
            <a:r>
              <a:rPr lang="en-US" sz="1600" b="1" dirty="0"/>
              <a:t>Concerned about LTC burden</a:t>
            </a:r>
          </a:p>
        </p:txBody>
      </p:sp>
      <p:pic>
        <p:nvPicPr>
          <p:cNvPr id="3" name="Picture 2" descr="Woman and children using colored pencils">
            <a:extLst>
              <a:ext uri="{FF2B5EF4-FFF2-40B4-BE49-F238E27FC236}">
                <a16:creationId xmlns:a16="http://schemas.microsoft.com/office/drawing/2014/main" id="{EC2BA618-40C6-4E04-BBBF-D0EBACE3C2BA}"/>
              </a:ext>
            </a:extLst>
          </p:cNvPr>
          <p:cNvPicPr>
            <a:picLocks noChangeAspect="1"/>
          </p:cNvPicPr>
          <p:nvPr/>
        </p:nvPicPr>
        <p:blipFill>
          <a:blip r:embed="rId2">
            <a:extLst>
              <a:ext uri="{28A0092B-C50C-407E-A947-70E740481C1C}">
                <a14:useLocalDpi xmlns:a14="http://schemas.microsoft.com/office/drawing/2010/main" val="0"/>
              </a:ext>
            </a:extLst>
          </a:blip>
          <a:srcRect l="13363" r="13363"/>
          <a:stretch/>
        </p:blipFill>
        <p:spPr>
          <a:xfrm>
            <a:off x="4654296" y="10"/>
            <a:ext cx="7537704" cy="6857990"/>
          </a:xfrm>
          <a:prstGeom prst="rect">
            <a:avLst/>
          </a:prstGeom>
        </p:spPr>
      </p:pic>
      <p:pic>
        <p:nvPicPr>
          <p:cNvPr id="2" name="Picture 1">
            <a:extLst>
              <a:ext uri="{FF2B5EF4-FFF2-40B4-BE49-F238E27FC236}">
                <a16:creationId xmlns:a16="http://schemas.microsoft.com/office/drawing/2014/main" id="{46ABF9BD-047A-D5AD-49D6-48691585A90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941999" y="5486711"/>
            <a:ext cx="972456" cy="1080977"/>
          </a:xfrm>
          <a:prstGeom prst="rect">
            <a:avLst/>
          </a:prstGeom>
        </p:spPr>
      </p:pic>
    </p:spTree>
    <p:extLst>
      <p:ext uri="{BB962C8B-B14F-4D97-AF65-F5344CB8AC3E}">
        <p14:creationId xmlns:p14="http://schemas.microsoft.com/office/powerpoint/2010/main" val="1289788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FD0DF8-3A38-50FE-118A-37302D58F358}"/>
              </a:ext>
            </a:extLst>
          </p:cNvPr>
          <p:cNvPicPr>
            <a:picLocks noChangeAspect="1"/>
          </p:cNvPicPr>
          <p:nvPr/>
        </p:nvPicPr>
        <p:blipFill>
          <a:blip r:embed="rId2"/>
          <a:stretch>
            <a:fillRect/>
          </a:stretch>
        </p:blipFill>
        <p:spPr>
          <a:xfrm>
            <a:off x="2023479" y="0"/>
            <a:ext cx="10111494" cy="6703578"/>
          </a:xfrm>
          <a:prstGeom prst="rect">
            <a:avLst/>
          </a:prstGeom>
        </p:spPr>
      </p:pic>
      <p:sp>
        <p:nvSpPr>
          <p:cNvPr id="9" name="Rectangle 8">
            <a:extLst>
              <a:ext uri="{FF2B5EF4-FFF2-40B4-BE49-F238E27FC236}">
                <a16:creationId xmlns:a16="http://schemas.microsoft.com/office/drawing/2014/main" id="{CEB59614-6B4B-BF2B-64D4-766E613E2696}"/>
              </a:ext>
            </a:extLst>
          </p:cNvPr>
          <p:cNvSpPr/>
          <p:nvPr/>
        </p:nvSpPr>
        <p:spPr>
          <a:xfrm>
            <a:off x="2637012" y="1102825"/>
            <a:ext cx="1140050" cy="183233"/>
          </a:xfrm>
          <a:custGeom>
            <a:avLst/>
            <a:gdLst>
              <a:gd name="connsiteX0" fmla="*/ 0 w 1140050"/>
              <a:gd name="connsiteY0" fmla="*/ 0 h 183233"/>
              <a:gd name="connsiteX1" fmla="*/ 558625 w 1140050"/>
              <a:gd name="connsiteY1" fmla="*/ 0 h 183233"/>
              <a:gd name="connsiteX2" fmla="*/ 1140050 w 1140050"/>
              <a:gd name="connsiteY2" fmla="*/ 0 h 183233"/>
              <a:gd name="connsiteX3" fmla="*/ 1140050 w 1140050"/>
              <a:gd name="connsiteY3" fmla="*/ 183233 h 183233"/>
              <a:gd name="connsiteX4" fmla="*/ 581426 w 1140050"/>
              <a:gd name="connsiteY4" fmla="*/ 183233 h 183233"/>
              <a:gd name="connsiteX5" fmla="*/ 0 w 1140050"/>
              <a:gd name="connsiteY5" fmla="*/ 183233 h 183233"/>
              <a:gd name="connsiteX6" fmla="*/ 0 w 1140050"/>
              <a:gd name="connsiteY6" fmla="*/ 0 h 18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0050" h="183233" extrusionOk="0">
                <a:moveTo>
                  <a:pt x="0" y="0"/>
                </a:moveTo>
                <a:cubicBezTo>
                  <a:pt x="227329" y="-12282"/>
                  <a:pt x="393595" y="49615"/>
                  <a:pt x="558625" y="0"/>
                </a:cubicBezTo>
                <a:cubicBezTo>
                  <a:pt x="723656" y="-49615"/>
                  <a:pt x="851563" y="59941"/>
                  <a:pt x="1140050" y="0"/>
                </a:cubicBezTo>
                <a:cubicBezTo>
                  <a:pt x="1158339" y="39668"/>
                  <a:pt x="1128379" y="121223"/>
                  <a:pt x="1140050" y="183233"/>
                </a:cubicBezTo>
                <a:cubicBezTo>
                  <a:pt x="912878" y="249503"/>
                  <a:pt x="703159" y="123645"/>
                  <a:pt x="581426" y="183233"/>
                </a:cubicBezTo>
                <a:cubicBezTo>
                  <a:pt x="459693" y="242821"/>
                  <a:pt x="190458" y="151502"/>
                  <a:pt x="0" y="183233"/>
                </a:cubicBezTo>
                <a:cubicBezTo>
                  <a:pt x="-4881" y="115961"/>
                  <a:pt x="1394" y="38521"/>
                  <a:pt x="0" y="0"/>
                </a:cubicBezTo>
                <a:close/>
              </a:path>
            </a:pathLst>
          </a:custGeom>
          <a:noFill/>
          <a:ln w="28575">
            <a:solidFill>
              <a:srgbClr val="FFC000"/>
            </a:solidFill>
            <a:extLst>
              <a:ext uri="{C807C97D-BFC1-408E-A445-0C87EB9F89A2}">
                <ask:lineSketchStyleProps xmlns:ask="http://schemas.microsoft.com/office/drawing/2018/sketchyshapes" sd="153622668">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1AFB3D-F24C-962B-966F-F0684E4D0443}"/>
              </a:ext>
            </a:extLst>
          </p:cNvPr>
          <p:cNvSpPr/>
          <p:nvPr/>
        </p:nvSpPr>
        <p:spPr>
          <a:xfrm>
            <a:off x="11090786" y="1102824"/>
            <a:ext cx="743811" cy="183233"/>
          </a:xfrm>
          <a:custGeom>
            <a:avLst/>
            <a:gdLst>
              <a:gd name="connsiteX0" fmla="*/ 0 w 743811"/>
              <a:gd name="connsiteY0" fmla="*/ 0 h 183233"/>
              <a:gd name="connsiteX1" fmla="*/ 364467 w 743811"/>
              <a:gd name="connsiteY1" fmla="*/ 0 h 183233"/>
              <a:gd name="connsiteX2" fmla="*/ 743811 w 743811"/>
              <a:gd name="connsiteY2" fmla="*/ 0 h 183233"/>
              <a:gd name="connsiteX3" fmla="*/ 743811 w 743811"/>
              <a:gd name="connsiteY3" fmla="*/ 183233 h 183233"/>
              <a:gd name="connsiteX4" fmla="*/ 379344 w 743811"/>
              <a:gd name="connsiteY4" fmla="*/ 183233 h 183233"/>
              <a:gd name="connsiteX5" fmla="*/ 0 w 743811"/>
              <a:gd name="connsiteY5" fmla="*/ 183233 h 183233"/>
              <a:gd name="connsiteX6" fmla="*/ 0 w 743811"/>
              <a:gd name="connsiteY6" fmla="*/ 0 h 18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3811" h="183233" extrusionOk="0">
                <a:moveTo>
                  <a:pt x="0" y="0"/>
                </a:moveTo>
                <a:cubicBezTo>
                  <a:pt x="163897" y="-20902"/>
                  <a:pt x="241267" y="10862"/>
                  <a:pt x="364467" y="0"/>
                </a:cubicBezTo>
                <a:cubicBezTo>
                  <a:pt x="487667" y="-10862"/>
                  <a:pt x="665178" y="17138"/>
                  <a:pt x="743811" y="0"/>
                </a:cubicBezTo>
                <a:cubicBezTo>
                  <a:pt x="762100" y="39668"/>
                  <a:pt x="732140" y="121223"/>
                  <a:pt x="743811" y="183233"/>
                </a:cubicBezTo>
                <a:cubicBezTo>
                  <a:pt x="590685" y="191726"/>
                  <a:pt x="509325" y="154232"/>
                  <a:pt x="379344" y="183233"/>
                </a:cubicBezTo>
                <a:cubicBezTo>
                  <a:pt x="249363" y="212234"/>
                  <a:pt x="148942" y="181164"/>
                  <a:pt x="0" y="183233"/>
                </a:cubicBezTo>
                <a:cubicBezTo>
                  <a:pt x="-4881" y="115961"/>
                  <a:pt x="1394" y="38521"/>
                  <a:pt x="0" y="0"/>
                </a:cubicBezTo>
                <a:close/>
              </a:path>
            </a:pathLst>
          </a:custGeom>
          <a:noFill/>
          <a:ln w="28575">
            <a:solidFill>
              <a:srgbClr val="FFC000"/>
            </a:solidFill>
            <a:extLst>
              <a:ext uri="{C807C97D-BFC1-408E-A445-0C87EB9F89A2}">
                <ask:lineSketchStyleProps xmlns:ask="http://schemas.microsoft.com/office/drawing/2018/sketchyshapes" sd="153622668">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677305F-4513-A4D1-51CA-3DF64DF72C2C}"/>
              </a:ext>
            </a:extLst>
          </p:cNvPr>
          <p:cNvSpPr/>
          <p:nvPr/>
        </p:nvSpPr>
        <p:spPr>
          <a:xfrm>
            <a:off x="9554988" y="1102823"/>
            <a:ext cx="743811" cy="183233"/>
          </a:xfrm>
          <a:custGeom>
            <a:avLst/>
            <a:gdLst>
              <a:gd name="connsiteX0" fmla="*/ 0 w 743811"/>
              <a:gd name="connsiteY0" fmla="*/ 0 h 183233"/>
              <a:gd name="connsiteX1" fmla="*/ 364467 w 743811"/>
              <a:gd name="connsiteY1" fmla="*/ 0 h 183233"/>
              <a:gd name="connsiteX2" fmla="*/ 743811 w 743811"/>
              <a:gd name="connsiteY2" fmla="*/ 0 h 183233"/>
              <a:gd name="connsiteX3" fmla="*/ 743811 w 743811"/>
              <a:gd name="connsiteY3" fmla="*/ 183233 h 183233"/>
              <a:gd name="connsiteX4" fmla="*/ 379344 w 743811"/>
              <a:gd name="connsiteY4" fmla="*/ 183233 h 183233"/>
              <a:gd name="connsiteX5" fmla="*/ 0 w 743811"/>
              <a:gd name="connsiteY5" fmla="*/ 183233 h 183233"/>
              <a:gd name="connsiteX6" fmla="*/ 0 w 743811"/>
              <a:gd name="connsiteY6" fmla="*/ 0 h 18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3811" h="183233" extrusionOk="0">
                <a:moveTo>
                  <a:pt x="0" y="0"/>
                </a:moveTo>
                <a:cubicBezTo>
                  <a:pt x="163897" y="-20902"/>
                  <a:pt x="241267" y="10862"/>
                  <a:pt x="364467" y="0"/>
                </a:cubicBezTo>
                <a:cubicBezTo>
                  <a:pt x="487667" y="-10862"/>
                  <a:pt x="665178" y="17138"/>
                  <a:pt x="743811" y="0"/>
                </a:cubicBezTo>
                <a:cubicBezTo>
                  <a:pt x="762100" y="39668"/>
                  <a:pt x="732140" y="121223"/>
                  <a:pt x="743811" y="183233"/>
                </a:cubicBezTo>
                <a:cubicBezTo>
                  <a:pt x="590685" y="191726"/>
                  <a:pt x="509325" y="154232"/>
                  <a:pt x="379344" y="183233"/>
                </a:cubicBezTo>
                <a:cubicBezTo>
                  <a:pt x="249363" y="212234"/>
                  <a:pt x="148942" y="181164"/>
                  <a:pt x="0" y="183233"/>
                </a:cubicBezTo>
                <a:cubicBezTo>
                  <a:pt x="-4881" y="115961"/>
                  <a:pt x="1394" y="38521"/>
                  <a:pt x="0" y="0"/>
                </a:cubicBezTo>
                <a:close/>
              </a:path>
            </a:pathLst>
          </a:custGeom>
          <a:noFill/>
          <a:ln w="28575">
            <a:solidFill>
              <a:srgbClr val="FFC000"/>
            </a:solidFill>
            <a:extLst>
              <a:ext uri="{C807C97D-BFC1-408E-A445-0C87EB9F89A2}">
                <ask:lineSketchStyleProps xmlns:ask="http://schemas.microsoft.com/office/drawing/2018/sketchyshapes" sd="153622668">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48E5A21-249B-BE7C-B907-4CEAA964D5A8}"/>
              </a:ext>
            </a:extLst>
          </p:cNvPr>
          <p:cNvSpPr/>
          <p:nvPr/>
        </p:nvSpPr>
        <p:spPr>
          <a:xfrm>
            <a:off x="2064774" y="4429075"/>
            <a:ext cx="454251" cy="178321"/>
          </a:xfrm>
          <a:custGeom>
            <a:avLst/>
            <a:gdLst>
              <a:gd name="connsiteX0" fmla="*/ 0 w 454251"/>
              <a:gd name="connsiteY0" fmla="*/ 0 h 178321"/>
              <a:gd name="connsiteX1" fmla="*/ 454251 w 454251"/>
              <a:gd name="connsiteY1" fmla="*/ 0 h 178321"/>
              <a:gd name="connsiteX2" fmla="*/ 454251 w 454251"/>
              <a:gd name="connsiteY2" fmla="*/ 178321 h 178321"/>
              <a:gd name="connsiteX3" fmla="*/ 0 w 454251"/>
              <a:gd name="connsiteY3" fmla="*/ 178321 h 178321"/>
              <a:gd name="connsiteX4" fmla="*/ 0 w 454251"/>
              <a:gd name="connsiteY4" fmla="*/ 0 h 178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251" h="178321" extrusionOk="0">
                <a:moveTo>
                  <a:pt x="0" y="0"/>
                </a:moveTo>
                <a:cubicBezTo>
                  <a:pt x="216671" y="-40292"/>
                  <a:pt x="332558" y="37883"/>
                  <a:pt x="454251" y="0"/>
                </a:cubicBezTo>
                <a:cubicBezTo>
                  <a:pt x="474057" y="41905"/>
                  <a:pt x="451454" y="100036"/>
                  <a:pt x="454251" y="178321"/>
                </a:cubicBezTo>
                <a:cubicBezTo>
                  <a:pt x="229389" y="224117"/>
                  <a:pt x="225674" y="134316"/>
                  <a:pt x="0" y="178321"/>
                </a:cubicBezTo>
                <a:cubicBezTo>
                  <a:pt x="-13531" y="98811"/>
                  <a:pt x="4457" y="83028"/>
                  <a:pt x="0" y="0"/>
                </a:cubicBezTo>
                <a:close/>
              </a:path>
            </a:pathLst>
          </a:custGeom>
          <a:noFill/>
          <a:ln w="28575">
            <a:solidFill>
              <a:srgbClr val="FFC000"/>
            </a:solidFill>
            <a:extLst>
              <a:ext uri="{C807C97D-BFC1-408E-A445-0C87EB9F89A2}">
                <ask:lineSketchStyleProps xmlns:ask="http://schemas.microsoft.com/office/drawing/2018/sketchyshapes" sd="153622668">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D41C92-AEE4-6FFB-B391-D3DBE197BE75}"/>
              </a:ext>
            </a:extLst>
          </p:cNvPr>
          <p:cNvSpPr/>
          <p:nvPr/>
        </p:nvSpPr>
        <p:spPr>
          <a:xfrm>
            <a:off x="10352384" y="4411381"/>
            <a:ext cx="1482213" cy="183233"/>
          </a:xfrm>
          <a:custGeom>
            <a:avLst/>
            <a:gdLst>
              <a:gd name="connsiteX0" fmla="*/ 0 w 1482213"/>
              <a:gd name="connsiteY0" fmla="*/ 0 h 183233"/>
              <a:gd name="connsiteX1" fmla="*/ 479249 w 1482213"/>
              <a:gd name="connsiteY1" fmla="*/ 0 h 183233"/>
              <a:gd name="connsiteX2" fmla="*/ 943676 w 1482213"/>
              <a:gd name="connsiteY2" fmla="*/ 0 h 183233"/>
              <a:gd name="connsiteX3" fmla="*/ 1482213 w 1482213"/>
              <a:gd name="connsiteY3" fmla="*/ 0 h 183233"/>
              <a:gd name="connsiteX4" fmla="*/ 1482213 w 1482213"/>
              <a:gd name="connsiteY4" fmla="*/ 183233 h 183233"/>
              <a:gd name="connsiteX5" fmla="*/ 1032608 w 1482213"/>
              <a:gd name="connsiteY5" fmla="*/ 183233 h 183233"/>
              <a:gd name="connsiteX6" fmla="*/ 568182 w 1482213"/>
              <a:gd name="connsiteY6" fmla="*/ 183233 h 183233"/>
              <a:gd name="connsiteX7" fmla="*/ 0 w 1482213"/>
              <a:gd name="connsiteY7" fmla="*/ 183233 h 183233"/>
              <a:gd name="connsiteX8" fmla="*/ 0 w 1482213"/>
              <a:gd name="connsiteY8" fmla="*/ 0 h 18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2213" h="183233" extrusionOk="0">
                <a:moveTo>
                  <a:pt x="0" y="0"/>
                </a:moveTo>
                <a:cubicBezTo>
                  <a:pt x="181436" y="-26919"/>
                  <a:pt x="308044" y="45015"/>
                  <a:pt x="479249" y="0"/>
                </a:cubicBezTo>
                <a:cubicBezTo>
                  <a:pt x="650454" y="-45015"/>
                  <a:pt x="755925" y="40504"/>
                  <a:pt x="943676" y="0"/>
                </a:cubicBezTo>
                <a:cubicBezTo>
                  <a:pt x="1131427" y="-40504"/>
                  <a:pt x="1325124" y="42891"/>
                  <a:pt x="1482213" y="0"/>
                </a:cubicBezTo>
                <a:cubicBezTo>
                  <a:pt x="1502979" y="85994"/>
                  <a:pt x="1460565" y="119704"/>
                  <a:pt x="1482213" y="183233"/>
                </a:cubicBezTo>
                <a:cubicBezTo>
                  <a:pt x="1285631" y="194798"/>
                  <a:pt x="1154107" y="178735"/>
                  <a:pt x="1032608" y="183233"/>
                </a:cubicBezTo>
                <a:cubicBezTo>
                  <a:pt x="911109" y="187731"/>
                  <a:pt x="671774" y="179048"/>
                  <a:pt x="568182" y="183233"/>
                </a:cubicBezTo>
                <a:cubicBezTo>
                  <a:pt x="464590" y="187418"/>
                  <a:pt x="134955" y="145086"/>
                  <a:pt x="0" y="183233"/>
                </a:cubicBezTo>
                <a:cubicBezTo>
                  <a:pt x="-14595" y="112823"/>
                  <a:pt x="21797" y="38757"/>
                  <a:pt x="0" y="0"/>
                </a:cubicBezTo>
                <a:close/>
              </a:path>
            </a:pathLst>
          </a:custGeom>
          <a:noFill/>
          <a:ln w="28575">
            <a:solidFill>
              <a:srgbClr val="FFC000"/>
            </a:solidFill>
            <a:extLst>
              <a:ext uri="{C807C97D-BFC1-408E-A445-0C87EB9F89A2}">
                <ask:lineSketchStyleProps xmlns:ask="http://schemas.microsoft.com/office/drawing/2018/sketchyshapes" sd="153622668">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44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FC55CC-9109-CDE7-653C-8EFB2B227785}"/>
              </a:ext>
            </a:extLst>
          </p:cNvPr>
          <p:cNvPicPr>
            <a:picLocks noChangeAspect="1"/>
          </p:cNvPicPr>
          <p:nvPr/>
        </p:nvPicPr>
        <p:blipFill>
          <a:blip r:embed="rId2"/>
          <a:stretch>
            <a:fillRect/>
          </a:stretch>
        </p:blipFill>
        <p:spPr>
          <a:xfrm>
            <a:off x="1924019" y="161901"/>
            <a:ext cx="9815697" cy="6534198"/>
          </a:xfrm>
          <a:prstGeom prst="rect">
            <a:avLst/>
          </a:prstGeom>
        </p:spPr>
      </p:pic>
      <p:sp>
        <p:nvSpPr>
          <p:cNvPr id="5" name="Rectangle 4">
            <a:extLst>
              <a:ext uri="{FF2B5EF4-FFF2-40B4-BE49-F238E27FC236}">
                <a16:creationId xmlns:a16="http://schemas.microsoft.com/office/drawing/2014/main" id="{DBF8065F-A1FE-EDE1-6573-EBACBFBD15FD}"/>
              </a:ext>
            </a:extLst>
          </p:cNvPr>
          <p:cNvSpPr/>
          <p:nvPr/>
        </p:nvSpPr>
        <p:spPr>
          <a:xfrm>
            <a:off x="2861187" y="1986742"/>
            <a:ext cx="1616423" cy="160623"/>
          </a:xfrm>
          <a:custGeom>
            <a:avLst/>
            <a:gdLst>
              <a:gd name="connsiteX0" fmla="*/ 0 w 1616423"/>
              <a:gd name="connsiteY0" fmla="*/ 0 h 160623"/>
              <a:gd name="connsiteX1" fmla="*/ 522643 w 1616423"/>
              <a:gd name="connsiteY1" fmla="*/ 0 h 160623"/>
              <a:gd name="connsiteX2" fmla="*/ 1029123 w 1616423"/>
              <a:gd name="connsiteY2" fmla="*/ 0 h 160623"/>
              <a:gd name="connsiteX3" fmla="*/ 1616423 w 1616423"/>
              <a:gd name="connsiteY3" fmla="*/ 0 h 160623"/>
              <a:gd name="connsiteX4" fmla="*/ 1616423 w 1616423"/>
              <a:gd name="connsiteY4" fmla="*/ 160623 h 160623"/>
              <a:gd name="connsiteX5" fmla="*/ 1126108 w 1616423"/>
              <a:gd name="connsiteY5" fmla="*/ 160623 h 160623"/>
              <a:gd name="connsiteX6" fmla="*/ 619629 w 1616423"/>
              <a:gd name="connsiteY6" fmla="*/ 160623 h 160623"/>
              <a:gd name="connsiteX7" fmla="*/ 0 w 1616423"/>
              <a:gd name="connsiteY7" fmla="*/ 160623 h 160623"/>
              <a:gd name="connsiteX8" fmla="*/ 0 w 1616423"/>
              <a:gd name="connsiteY8" fmla="*/ 0 h 16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6423" h="160623" extrusionOk="0">
                <a:moveTo>
                  <a:pt x="0" y="0"/>
                </a:moveTo>
                <a:cubicBezTo>
                  <a:pt x="111291" y="-20779"/>
                  <a:pt x="281677" y="27690"/>
                  <a:pt x="522643" y="0"/>
                </a:cubicBezTo>
                <a:cubicBezTo>
                  <a:pt x="763609" y="-27690"/>
                  <a:pt x="896940" y="28445"/>
                  <a:pt x="1029123" y="0"/>
                </a:cubicBezTo>
                <a:cubicBezTo>
                  <a:pt x="1161306" y="-28445"/>
                  <a:pt x="1355378" y="634"/>
                  <a:pt x="1616423" y="0"/>
                </a:cubicBezTo>
                <a:cubicBezTo>
                  <a:pt x="1635473" y="71704"/>
                  <a:pt x="1604860" y="86327"/>
                  <a:pt x="1616423" y="160623"/>
                </a:cubicBezTo>
                <a:cubicBezTo>
                  <a:pt x="1460188" y="179103"/>
                  <a:pt x="1348549" y="128015"/>
                  <a:pt x="1126108" y="160623"/>
                </a:cubicBezTo>
                <a:cubicBezTo>
                  <a:pt x="903668" y="193231"/>
                  <a:pt x="769036" y="140105"/>
                  <a:pt x="619629" y="160623"/>
                </a:cubicBezTo>
                <a:cubicBezTo>
                  <a:pt x="470222" y="181141"/>
                  <a:pt x="134298" y="147557"/>
                  <a:pt x="0" y="160623"/>
                </a:cubicBezTo>
                <a:cubicBezTo>
                  <a:pt x="-12236" y="95789"/>
                  <a:pt x="3601" y="46975"/>
                  <a:pt x="0" y="0"/>
                </a:cubicBezTo>
                <a:close/>
              </a:path>
            </a:pathLst>
          </a:custGeom>
          <a:noFill/>
          <a:ln w="28575">
            <a:solidFill>
              <a:srgbClr val="FFC000"/>
            </a:solidFill>
            <a:extLst>
              <a:ext uri="{C807C97D-BFC1-408E-A445-0C87EB9F89A2}">
                <ask:lineSketchStyleProps xmlns:ask="http://schemas.microsoft.com/office/drawing/2018/sketchyshapes" sd="153622668">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45CB089-BB9F-2476-6525-B039E6232748}"/>
              </a:ext>
            </a:extLst>
          </p:cNvPr>
          <p:cNvSpPr/>
          <p:nvPr/>
        </p:nvSpPr>
        <p:spPr>
          <a:xfrm>
            <a:off x="2754015" y="6430297"/>
            <a:ext cx="1670501" cy="265802"/>
          </a:xfrm>
          <a:custGeom>
            <a:avLst/>
            <a:gdLst>
              <a:gd name="connsiteX0" fmla="*/ 0 w 1670501"/>
              <a:gd name="connsiteY0" fmla="*/ 0 h 265802"/>
              <a:gd name="connsiteX1" fmla="*/ 540129 w 1670501"/>
              <a:gd name="connsiteY1" fmla="*/ 0 h 265802"/>
              <a:gd name="connsiteX2" fmla="*/ 1063552 w 1670501"/>
              <a:gd name="connsiteY2" fmla="*/ 0 h 265802"/>
              <a:gd name="connsiteX3" fmla="*/ 1670501 w 1670501"/>
              <a:gd name="connsiteY3" fmla="*/ 0 h 265802"/>
              <a:gd name="connsiteX4" fmla="*/ 1670501 w 1670501"/>
              <a:gd name="connsiteY4" fmla="*/ 265802 h 265802"/>
              <a:gd name="connsiteX5" fmla="*/ 1163782 w 1670501"/>
              <a:gd name="connsiteY5" fmla="*/ 265802 h 265802"/>
              <a:gd name="connsiteX6" fmla="*/ 640359 w 1670501"/>
              <a:gd name="connsiteY6" fmla="*/ 265802 h 265802"/>
              <a:gd name="connsiteX7" fmla="*/ 0 w 1670501"/>
              <a:gd name="connsiteY7" fmla="*/ 265802 h 265802"/>
              <a:gd name="connsiteX8" fmla="*/ 0 w 1670501"/>
              <a:gd name="connsiteY8" fmla="*/ 0 h 26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0501" h="265802" extrusionOk="0">
                <a:moveTo>
                  <a:pt x="0" y="0"/>
                </a:moveTo>
                <a:cubicBezTo>
                  <a:pt x="199999" y="-48185"/>
                  <a:pt x="363889" y="33725"/>
                  <a:pt x="540129" y="0"/>
                </a:cubicBezTo>
                <a:cubicBezTo>
                  <a:pt x="716369" y="-33725"/>
                  <a:pt x="933830" y="54747"/>
                  <a:pt x="1063552" y="0"/>
                </a:cubicBezTo>
                <a:cubicBezTo>
                  <a:pt x="1193274" y="-54747"/>
                  <a:pt x="1397560" y="70511"/>
                  <a:pt x="1670501" y="0"/>
                </a:cubicBezTo>
                <a:cubicBezTo>
                  <a:pt x="1698688" y="101409"/>
                  <a:pt x="1667208" y="162449"/>
                  <a:pt x="1670501" y="265802"/>
                </a:cubicBezTo>
                <a:cubicBezTo>
                  <a:pt x="1531913" y="294645"/>
                  <a:pt x="1273711" y="253636"/>
                  <a:pt x="1163782" y="265802"/>
                </a:cubicBezTo>
                <a:cubicBezTo>
                  <a:pt x="1053853" y="277968"/>
                  <a:pt x="763039" y="215841"/>
                  <a:pt x="640359" y="265802"/>
                </a:cubicBezTo>
                <a:cubicBezTo>
                  <a:pt x="517679" y="315763"/>
                  <a:pt x="313017" y="218511"/>
                  <a:pt x="0" y="265802"/>
                </a:cubicBezTo>
                <a:cubicBezTo>
                  <a:pt x="-8119" y="197985"/>
                  <a:pt x="28575" y="60656"/>
                  <a:pt x="0" y="0"/>
                </a:cubicBezTo>
                <a:close/>
              </a:path>
            </a:pathLst>
          </a:custGeom>
          <a:noFill/>
          <a:ln w="28575">
            <a:solidFill>
              <a:srgbClr val="FFC000"/>
            </a:solidFill>
            <a:extLst>
              <a:ext uri="{C807C97D-BFC1-408E-A445-0C87EB9F89A2}">
                <ask:lineSketchStyleProps xmlns:ask="http://schemas.microsoft.com/office/drawing/2018/sketchyshapes" sd="153622668">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97ACAB-FDD7-DBE7-FA7F-2FED88132982}"/>
              </a:ext>
            </a:extLst>
          </p:cNvPr>
          <p:cNvSpPr/>
          <p:nvPr/>
        </p:nvSpPr>
        <p:spPr>
          <a:xfrm>
            <a:off x="10069215" y="6240535"/>
            <a:ext cx="1670501" cy="265802"/>
          </a:xfrm>
          <a:custGeom>
            <a:avLst/>
            <a:gdLst>
              <a:gd name="connsiteX0" fmla="*/ 0 w 1670501"/>
              <a:gd name="connsiteY0" fmla="*/ 0 h 265802"/>
              <a:gd name="connsiteX1" fmla="*/ 540129 w 1670501"/>
              <a:gd name="connsiteY1" fmla="*/ 0 h 265802"/>
              <a:gd name="connsiteX2" fmla="*/ 1063552 w 1670501"/>
              <a:gd name="connsiteY2" fmla="*/ 0 h 265802"/>
              <a:gd name="connsiteX3" fmla="*/ 1670501 w 1670501"/>
              <a:gd name="connsiteY3" fmla="*/ 0 h 265802"/>
              <a:gd name="connsiteX4" fmla="*/ 1670501 w 1670501"/>
              <a:gd name="connsiteY4" fmla="*/ 265802 h 265802"/>
              <a:gd name="connsiteX5" fmla="*/ 1163782 w 1670501"/>
              <a:gd name="connsiteY5" fmla="*/ 265802 h 265802"/>
              <a:gd name="connsiteX6" fmla="*/ 640359 w 1670501"/>
              <a:gd name="connsiteY6" fmla="*/ 265802 h 265802"/>
              <a:gd name="connsiteX7" fmla="*/ 0 w 1670501"/>
              <a:gd name="connsiteY7" fmla="*/ 265802 h 265802"/>
              <a:gd name="connsiteX8" fmla="*/ 0 w 1670501"/>
              <a:gd name="connsiteY8" fmla="*/ 0 h 26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0501" h="265802" extrusionOk="0">
                <a:moveTo>
                  <a:pt x="0" y="0"/>
                </a:moveTo>
                <a:cubicBezTo>
                  <a:pt x="199999" y="-48185"/>
                  <a:pt x="363889" y="33725"/>
                  <a:pt x="540129" y="0"/>
                </a:cubicBezTo>
                <a:cubicBezTo>
                  <a:pt x="716369" y="-33725"/>
                  <a:pt x="933830" y="54747"/>
                  <a:pt x="1063552" y="0"/>
                </a:cubicBezTo>
                <a:cubicBezTo>
                  <a:pt x="1193274" y="-54747"/>
                  <a:pt x="1397560" y="70511"/>
                  <a:pt x="1670501" y="0"/>
                </a:cubicBezTo>
                <a:cubicBezTo>
                  <a:pt x="1698688" y="101409"/>
                  <a:pt x="1667208" y="162449"/>
                  <a:pt x="1670501" y="265802"/>
                </a:cubicBezTo>
                <a:cubicBezTo>
                  <a:pt x="1531913" y="294645"/>
                  <a:pt x="1273711" y="253636"/>
                  <a:pt x="1163782" y="265802"/>
                </a:cubicBezTo>
                <a:cubicBezTo>
                  <a:pt x="1053853" y="277968"/>
                  <a:pt x="763039" y="215841"/>
                  <a:pt x="640359" y="265802"/>
                </a:cubicBezTo>
                <a:cubicBezTo>
                  <a:pt x="517679" y="315763"/>
                  <a:pt x="313017" y="218511"/>
                  <a:pt x="0" y="265802"/>
                </a:cubicBezTo>
                <a:cubicBezTo>
                  <a:pt x="-8119" y="197985"/>
                  <a:pt x="28575" y="60656"/>
                  <a:pt x="0" y="0"/>
                </a:cubicBezTo>
                <a:close/>
              </a:path>
            </a:pathLst>
          </a:custGeom>
          <a:noFill/>
          <a:ln w="28575">
            <a:solidFill>
              <a:srgbClr val="FFC000"/>
            </a:solidFill>
            <a:extLst>
              <a:ext uri="{C807C97D-BFC1-408E-A445-0C87EB9F89A2}">
                <ask:lineSketchStyleProps xmlns:ask="http://schemas.microsoft.com/office/drawing/2018/sketchyshapes" sd="153622668">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90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CF5D6-FB36-4F1E-BC03-522EA3A2F3F4}"/>
              </a:ext>
            </a:extLst>
          </p:cNvPr>
          <p:cNvSpPr>
            <a:spLocks noGrp="1"/>
          </p:cNvSpPr>
          <p:nvPr>
            <p:ph type="title"/>
          </p:nvPr>
        </p:nvSpPr>
        <p:spPr>
          <a:xfrm>
            <a:off x="922665" y="1426114"/>
            <a:ext cx="4036334" cy="2387600"/>
          </a:xfrm>
        </p:spPr>
        <p:txBody>
          <a:bodyPr vert="horz" lIns="91440" tIns="45720" rIns="91440" bIns="45720" rtlCol="0" anchor="t" anchorCtr="1">
            <a:normAutofit fontScale="90000"/>
          </a:bodyPr>
          <a:lstStyle/>
          <a:p>
            <a:br>
              <a:rPr lang="en-US" sz="1400" b="1" kern="1200" dirty="0">
                <a:solidFill>
                  <a:schemeClr val="tx1"/>
                </a:solidFill>
                <a:latin typeface="+mj-lt"/>
                <a:ea typeface="+mj-ea"/>
                <a:cs typeface="+mj-cs"/>
              </a:rPr>
            </a:br>
            <a:r>
              <a:rPr lang="en-US" sz="1400" b="1" kern="1200" dirty="0">
                <a:solidFill>
                  <a:schemeClr val="tx1"/>
                </a:solidFill>
                <a:latin typeface="+mj-lt"/>
                <a:ea typeface="+mj-ea"/>
                <a:cs typeface="+mj-cs"/>
              </a:rPr>
              <a:t>1. Top Annuity Carriers:</a:t>
            </a:r>
            <a:br>
              <a:rPr lang="en-US" sz="1400" b="1" kern="1200" dirty="0">
                <a:solidFill>
                  <a:schemeClr val="tx1"/>
                </a:solidFill>
                <a:latin typeface="+mj-lt"/>
                <a:ea typeface="+mj-ea"/>
                <a:cs typeface="+mj-cs"/>
              </a:rPr>
            </a:br>
            <a:r>
              <a:rPr lang="en-US" sz="1400" kern="1200" dirty="0">
                <a:solidFill>
                  <a:schemeClr val="tx1"/>
                </a:solidFill>
                <a:latin typeface="+mj-lt"/>
                <a:ea typeface="+mj-ea"/>
                <a:cs typeface="+mj-cs"/>
              </a:rPr>
              <a:t>- Athene</a:t>
            </a:r>
            <a:br>
              <a:rPr lang="en-US" sz="1400" kern="1200" dirty="0">
                <a:solidFill>
                  <a:schemeClr val="tx1"/>
                </a:solidFill>
                <a:latin typeface="+mj-lt"/>
                <a:ea typeface="+mj-ea"/>
                <a:cs typeface="+mj-cs"/>
              </a:rPr>
            </a:br>
            <a:r>
              <a:rPr lang="en-US" sz="1400" kern="1200" dirty="0">
                <a:solidFill>
                  <a:schemeClr val="tx1"/>
                </a:solidFill>
                <a:latin typeface="+mj-lt"/>
                <a:ea typeface="+mj-ea"/>
                <a:cs typeface="+mj-cs"/>
              </a:rPr>
              <a:t>- F&amp;G Annuity</a:t>
            </a:r>
            <a:br>
              <a:rPr lang="en-US" sz="1400" kern="1200" dirty="0">
                <a:solidFill>
                  <a:schemeClr val="tx1"/>
                </a:solidFill>
                <a:latin typeface="+mj-lt"/>
                <a:ea typeface="+mj-ea"/>
                <a:cs typeface="+mj-cs"/>
              </a:rPr>
            </a:br>
            <a:r>
              <a:rPr lang="en-US" sz="1400" kern="1200" dirty="0">
                <a:solidFill>
                  <a:schemeClr val="tx1"/>
                </a:solidFill>
                <a:latin typeface="+mj-lt"/>
                <a:ea typeface="+mj-ea"/>
                <a:cs typeface="+mj-cs"/>
              </a:rPr>
              <a:t>- Nassau</a:t>
            </a:r>
            <a:br>
              <a:rPr lang="en-US" sz="1400" kern="1200" dirty="0">
                <a:solidFill>
                  <a:schemeClr val="tx1"/>
                </a:solidFill>
                <a:latin typeface="+mj-lt"/>
                <a:ea typeface="+mj-ea"/>
                <a:cs typeface="+mj-cs"/>
              </a:rPr>
            </a:br>
            <a:r>
              <a:rPr lang="en-US" sz="1400" kern="1200" dirty="0">
                <a:solidFill>
                  <a:schemeClr val="tx1"/>
                </a:solidFill>
                <a:latin typeface="+mj-lt"/>
                <a:ea typeface="+mj-ea"/>
                <a:cs typeface="+mj-cs"/>
              </a:rPr>
              <a:t>- Global Atlantic</a:t>
            </a:r>
            <a:br>
              <a:rPr lang="en-US" sz="1400" kern="1200" dirty="0">
                <a:solidFill>
                  <a:schemeClr val="tx1"/>
                </a:solidFill>
                <a:latin typeface="+mj-lt"/>
                <a:ea typeface="+mj-ea"/>
                <a:cs typeface="+mj-cs"/>
              </a:rPr>
            </a:br>
            <a:r>
              <a:rPr lang="en-US" sz="1400" kern="1200" dirty="0">
                <a:solidFill>
                  <a:schemeClr val="tx1"/>
                </a:solidFill>
                <a:latin typeface="+mj-lt"/>
                <a:ea typeface="+mj-ea"/>
                <a:cs typeface="+mj-cs"/>
              </a:rPr>
              <a:t>- SILAC</a:t>
            </a:r>
            <a:br>
              <a:rPr lang="en-US" sz="1400" kern="1200" dirty="0">
                <a:solidFill>
                  <a:schemeClr val="tx1"/>
                </a:solidFill>
                <a:latin typeface="+mj-lt"/>
                <a:ea typeface="+mj-ea"/>
                <a:cs typeface="+mj-cs"/>
              </a:rPr>
            </a:br>
            <a:r>
              <a:rPr lang="en-US" sz="1400" kern="1200" dirty="0">
                <a:solidFill>
                  <a:schemeClr val="tx1"/>
                </a:solidFill>
                <a:latin typeface="+mj-lt"/>
                <a:ea typeface="+mj-ea"/>
                <a:cs typeface="+mj-cs"/>
              </a:rPr>
              <a:t>- NLG</a:t>
            </a:r>
            <a:br>
              <a:rPr lang="en-US" sz="1400" b="1" kern="1200" dirty="0">
                <a:solidFill>
                  <a:schemeClr val="tx1"/>
                </a:solidFill>
                <a:latin typeface="+mj-lt"/>
                <a:ea typeface="+mj-ea"/>
                <a:cs typeface="+mj-cs"/>
              </a:rPr>
            </a:br>
            <a:br>
              <a:rPr lang="en-US" sz="1400" b="1" kern="1200" dirty="0">
                <a:solidFill>
                  <a:schemeClr val="tx1"/>
                </a:solidFill>
                <a:latin typeface="+mj-lt"/>
                <a:ea typeface="+mj-ea"/>
                <a:cs typeface="+mj-cs"/>
              </a:rPr>
            </a:br>
            <a:r>
              <a:rPr lang="en-US" sz="1400" b="1" kern="1200" dirty="0">
                <a:solidFill>
                  <a:schemeClr val="tx1"/>
                </a:solidFill>
                <a:latin typeface="+mj-lt"/>
                <a:ea typeface="+mj-ea"/>
                <a:cs typeface="+mj-cs"/>
              </a:rPr>
              <a:t>2. Top IUL Carriers:</a:t>
            </a:r>
            <a:br>
              <a:rPr lang="en-US" sz="1400" b="1" kern="1200" dirty="0">
                <a:solidFill>
                  <a:schemeClr val="tx1"/>
                </a:solidFill>
                <a:latin typeface="+mj-lt"/>
                <a:ea typeface="+mj-ea"/>
                <a:cs typeface="+mj-cs"/>
              </a:rPr>
            </a:br>
            <a:r>
              <a:rPr lang="en-US" sz="1400" kern="1200" dirty="0">
                <a:solidFill>
                  <a:schemeClr val="tx1"/>
                </a:solidFill>
                <a:latin typeface="+mj-lt"/>
                <a:ea typeface="+mj-ea"/>
                <a:cs typeface="+mj-cs"/>
              </a:rPr>
              <a:t>- Mutual of Omaha</a:t>
            </a:r>
            <a:br>
              <a:rPr lang="en-US" sz="1400" kern="1200" dirty="0">
                <a:solidFill>
                  <a:schemeClr val="tx1"/>
                </a:solidFill>
                <a:latin typeface="+mj-lt"/>
                <a:ea typeface="+mj-ea"/>
                <a:cs typeface="+mj-cs"/>
              </a:rPr>
            </a:br>
            <a:r>
              <a:rPr lang="en-US" sz="1400" kern="1200" dirty="0">
                <a:solidFill>
                  <a:schemeClr val="tx1"/>
                </a:solidFill>
                <a:latin typeface="+mj-lt"/>
                <a:ea typeface="+mj-ea"/>
                <a:cs typeface="+mj-cs"/>
              </a:rPr>
              <a:t>- F&amp;G IUL</a:t>
            </a:r>
            <a:br>
              <a:rPr lang="en-US" sz="1400" kern="1200" dirty="0">
                <a:solidFill>
                  <a:schemeClr val="tx1"/>
                </a:solidFill>
                <a:latin typeface="+mj-lt"/>
                <a:ea typeface="+mj-ea"/>
                <a:cs typeface="+mj-cs"/>
              </a:rPr>
            </a:br>
            <a:r>
              <a:rPr lang="en-US" sz="1400" kern="1200" dirty="0">
                <a:solidFill>
                  <a:schemeClr val="tx1"/>
                </a:solidFill>
                <a:latin typeface="+mj-lt"/>
                <a:ea typeface="+mj-ea"/>
                <a:cs typeface="+mj-cs"/>
              </a:rPr>
              <a:t>- NLG</a:t>
            </a:r>
            <a:br>
              <a:rPr lang="en-US" sz="1400" kern="1200" dirty="0">
                <a:solidFill>
                  <a:schemeClr val="tx1"/>
                </a:solidFill>
                <a:latin typeface="+mj-lt"/>
                <a:ea typeface="+mj-ea"/>
                <a:cs typeface="+mj-cs"/>
              </a:rPr>
            </a:br>
            <a:r>
              <a:rPr lang="en-US" sz="1400" kern="1200" dirty="0">
                <a:solidFill>
                  <a:schemeClr val="tx1"/>
                </a:solidFill>
                <a:latin typeface="+mj-lt"/>
                <a:ea typeface="+mj-ea"/>
                <a:cs typeface="+mj-cs"/>
              </a:rPr>
              <a:t>- North American</a:t>
            </a:r>
            <a:br>
              <a:rPr lang="en-US" sz="1400" kern="1200" dirty="0">
                <a:solidFill>
                  <a:schemeClr val="tx1"/>
                </a:solidFill>
                <a:latin typeface="+mj-lt"/>
                <a:ea typeface="+mj-ea"/>
                <a:cs typeface="+mj-cs"/>
              </a:rPr>
            </a:br>
            <a:r>
              <a:rPr lang="en-US" sz="1400" kern="1200" dirty="0">
                <a:solidFill>
                  <a:schemeClr val="tx1"/>
                </a:solidFill>
                <a:latin typeface="+mj-lt"/>
                <a:ea typeface="+mj-ea"/>
                <a:cs typeface="+mj-cs"/>
              </a:rPr>
              <a:t>- ANICO </a:t>
            </a:r>
            <a:br>
              <a:rPr lang="en-US" sz="1400" b="1" kern="1200" dirty="0">
                <a:solidFill>
                  <a:schemeClr val="tx1"/>
                </a:solidFill>
                <a:latin typeface="+mj-lt"/>
                <a:ea typeface="+mj-ea"/>
                <a:cs typeface="+mj-cs"/>
              </a:rPr>
            </a:br>
            <a:br>
              <a:rPr lang="en-US" sz="1400" b="1" kern="1200" dirty="0">
                <a:solidFill>
                  <a:schemeClr val="tx1"/>
                </a:solidFill>
                <a:latin typeface="+mj-lt"/>
                <a:ea typeface="+mj-ea"/>
                <a:cs typeface="+mj-cs"/>
              </a:rPr>
            </a:br>
            <a:r>
              <a:rPr lang="en-US" sz="1400" b="1" kern="1200" dirty="0">
                <a:solidFill>
                  <a:schemeClr val="tx1"/>
                </a:solidFill>
                <a:latin typeface="+mj-lt"/>
                <a:ea typeface="+mj-ea"/>
                <a:cs typeface="+mj-cs"/>
              </a:rPr>
              <a:t>3. Training </a:t>
            </a:r>
            <a:br>
              <a:rPr lang="en-US" sz="1400" b="1" kern="1200" dirty="0">
                <a:solidFill>
                  <a:schemeClr val="tx1"/>
                </a:solidFill>
                <a:latin typeface="+mj-lt"/>
                <a:ea typeface="+mj-ea"/>
                <a:cs typeface="+mj-cs"/>
              </a:rPr>
            </a:br>
            <a:r>
              <a:rPr lang="en-US" sz="1400" kern="1200" dirty="0">
                <a:solidFill>
                  <a:schemeClr val="tx1"/>
                </a:solidFill>
                <a:latin typeface="+mj-lt"/>
                <a:ea typeface="+mj-ea"/>
                <a:cs typeface="+mj-cs"/>
              </a:rPr>
              <a:t>- PST for each annuity product</a:t>
            </a:r>
            <a:br>
              <a:rPr lang="en-US" sz="1400" kern="1200" dirty="0">
                <a:solidFill>
                  <a:schemeClr val="tx1"/>
                </a:solidFill>
                <a:latin typeface="+mj-lt"/>
                <a:ea typeface="+mj-ea"/>
                <a:cs typeface="+mj-cs"/>
              </a:rPr>
            </a:br>
            <a:r>
              <a:rPr lang="en-US" sz="1400" kern="1200" dirty="0">
                <a:solidFill>
                  <a:schemeClr val="tx1"/>
                </a:solidFill>
                <a:latin typeface="+mj-lt"/>
                <a:ea typeface="+mj-ea"/>
                <a:cs typeface="+mj-cs"/>
              </a:rPr>
              <a:t>- Annuity Suitability in your state </a:t>
            </a:r>
            <a:br>
              <a:rPr lang="en-US" sz="1400" b="1" kern="1200" dirty="0">
                <a:solidFill>
                  <a:schemeClr val="tx1"/>
                </a:solidFill>
                <a:latin typeface="+mj-lt"/>
                <a:ea typeface="+mj-ea"/>
                <a:cs typeface="+mj-cs"/>
              </a:rPr>
            </a:br>
            <a:br>
              <a:rPr lang="en-US" sz="1400" b="1" kern="1200" dirty="0">
                <a:solidFill>
                  <a:schemeClr val="tx1"/>
                </a:solidFill>
                <a:latin typeface="+mj-lt"/>
                <a:ea typeface="+mj-ea"/>
                <a:cs typeface="+mj-cs"/>
              </a:rPr>
            </a:br>
            <a:r>
              <a:rPr lang="en-US" sz="2700" b="1" kern="1200" dirty="0">
                <a:solidFill>
                  <a:schemeClr val="tx1"/>
                </a:solidFill>
                <a:latin typeface="+mj-lt"/>
                <a:ea typeface="+mj-ea"/>
                <a:cs typeface="+mj-cs"/>
              </a:rPr>
              <a:t>CONTRACTING@FFLAMS.COM</a:t>
            </a:r>
          </a:p>
        </p:txBody>
      </p:sp>
      <p:sp>
        <p:nvSpPr>
          <p:cNvPr id="5" name="Title 1">
            <a:extLst>
              <a:ext uri="{FF2B5EF4-FFF2-40B4-BE49-F238E27FC236}">
                <a16:creationId xmlns:a16="http://schemas.microsoft.com/office/drawing/2014/main" id="{93879A07-7AAE-334B-9F19-3D27817FA8E0}"/>
              </a:ext>
            </a:extLst>
          </p:cNvPr>
          <p:cNvSpPr txBox="1">
            <a:spLocks/>
          </p:cNvSpPr>
          <p:nvPr/>
        </p:nvSpPr>
        <p:spPr>
          <a:xfrm>
            <a:off x="962734" y="461176"/>
            <a:ext cx="4036333" cy="738670"/>
          </a:xfrm>
          <a:prstGeom prst="rect">
            <a:avLst/>
          </a:prstGeom>
        </p:spPr>
        <p:txBody>
          <a:bodyPr vert="horz" lIns="91440" tIns="45720" rIns="91440" bIns="45720" rtlCol="0" anchor="b" anchorCtr="1">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sz="4800" b="1" kern="1200" dirty="0">
                <a:solidFill>
                  <a:schemeClr val="tx1"/>
                </a:solidFill>
                <a:latin typeface="+mn-lt"/>
                <a:ea typeface="+mn-ea"/>
                <a:cs typeface="+mn-cs"/>
              </a:rPr>
              <a:t>CONTRACTING</a:t>
            </a:r>
          </a:p>
        </p:txBody>
      </p:sp>
      <p:grpSp>
        <p:nvGrpSpPr>
          <p:cNvPr id="23" name="Group 2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8" name="Rectangle 2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10;&#10;Description automatically generated">
            <a:extLst>
              <a:ext uri="{FF2B5EF4-FFF2-40B4-BE49-F238E27FC236}">
                <a16:creationId xmlns:a16="http://schemas.microsoft.com/office/drawing/2014/main" id="{60AD4F0D-1A22-DC7F-8909-5675AC18E248}"/>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6230886" y="666728"/>
            <a:ext cx="4919212" cy="5465791"/>
          </a:xfrm>
          <a:prstGeom prst="rect">
            <a:avLst/>
          </a:prstGeom>
        </p:spPr>
      </p:pic>
    </p:spTree>
    <p:extLst>
      <p:ext uri="{BB962C8B-B14F-4D97-AF65-F5344CB8AC3E}">
        <p14:creationId xmlns:p14="http://schemas.microsoft.com/office/powerpoint/2010/main" val="1916862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human capital life cycle">
            <a:extLst>
              <a:ext uri="{FF2B5EF4-FFF2-40B4-BE49-F238E27FC236}">
                <a16:creationId xmlns:a16="http://schemas.microsoft.com/office/drawing/2014/main" id="{082EE3E2-25AC-412C-BE23-AC90BCD942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67" b="11126"/>
          <a:stretch/>
        </p:blipFill>
        <p:spPr bwMode="auto">
          <a:xfrm>
            <a:off x="20" y="139588"/>
            <a:ext cx="12191980" cy="4571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650825C-B75F-421E-8D1C-3F2B2C45340E}"/>
              </a:ext>
            </a:extLst>
          </p:cNvPr>
          <p:cNvSpPr>
            <a:spLocks noGrp="1"/>
          </p:cNvSpPr>
          <p:nvPr>
            <p:ph type="title"/>
          </p:nvPr>
        </p:nvSpPr>
        <p:spPr>
          <a:xfrm>
            <a:off x="1600200" y="4921929"/>
            <a:ext cx="8991600" cy="1645759"/>
          </a:xfrm>
        </p:spPr>
        <p:txBody>
          <a:bodyPr vert="horz" lIns="274320" tIns="182880" rIns="274320" bIns="182880" rtlCol="0" anchor="ctr" anchorCtr="1">
            <a:normAutofit/>
          </a:bodyPr>
          <a:lstStyle/>
          <a:p>
            <a:r>
              <a:rPr lang="en-US" sz="4000" b="1" dirty="0">
                <a:solidFill>
                  <a:srgbClr val="262626"/>
                </a:solidFill>
              </a:rPr>
              <a:t>COMPLETE PROTECTION</a:t>
            </a:r>
            <a:endParaRPr lang="en-US" sz="3800" b="1" dirty="0">
              <a:solidFill>
                <a:srgbClr val="262626"/>
              </a:solidFill>
            </a:endParaRPr>
          </a:p>
        </p:txBody>
      </p:sp>
      <p:sp>
        <p:nvSpPr>
          <p:cNvPr id="3" name="TextBox 2">
            <a:extLst>
              <a:ext uri="{FF2B5EF4-FFF2-40B4-BE49-F238E27FC236}">
                <a16:creationId xmlns:a16="http://schemas.microsoft.com/office/drawing/2014/main" id="{C10B4134-4370-4CA4-9F60-9591A4D7CCEE}"/>
              </a:ext>
            </a:extLst>
          </p:cNvPr>
          <p:cNvSpPr txBox="1"/>
          <p:nvPr/>
        </p:nvSpPr>
        <p:spPr>
          <a:xfrm>
            <a:off x="1600200" y="3567112"/>
            <a:ext cx="2943225" cy="369332"/>
          </a:xfrm>
          <a:prstGeom prst="rect">
            <a:avLst/>
          </a:prstGeom>
          <a:noFill/>
        </p:spPr>
        <p:txBody>
          <a:bodyPr wrap="square" rtlCol="0">
            <a:spAutoFit/>
          </a:bodyPr>
          <a:lstStyle/>
          <a:p>
            <a:r>
              <a:rPr lang="en-US" b="1" dirty="0"/>
              <a:t>HUMAN CAPITAL</a:t>
            </a:r>
          </a:p>
        </p:txBody>
      </p:sp>
      <p:sp>
        <p:nvSpPr>
          <p:cNvPr id="5" name="TextBox 4">
            <a:extLst>
              <a:ext uri="{FF2B5EF4-FFF2-40B4-BE49-F238E27FC236}">
                <a16:creationId xmlns:a16="http://schemas.microsoft.com/office/drawing/2014/main" id="{BB622FA5-B377-40CC-9BE2-1C50EA700253}"/>
              </a:ext>
            </a:extLst>
          </p:cNvPr>
          <p:cNvSpPr txBox="1"/>
          <p:nvPr/>
        </p:nvSpPr>
        <p:spPr>
          <a:xfrm>
            <a:off x="8910637" y="3567112"/>
            <a:ext cx="2943225" cy="369332"/>
          </a:xfrm>
          <a:prstGeom prst="rect">
            <a:avLst/>
          </a:prstGeom>
          <a:noFill/>
        </p:spPr>
        <p:txBody>
          <a:bodyPr wrap="square" rtlCol="0">
            <a:spAutoFit/>
          </a:bodyPr>
          <a:lstStyle/>
          <a:p>
            <a:r>
              <a:rPr lang="en-US" b="1" dirty="0"/>
              <a:t>FINANCIAL CAPITAL</a:t>
            </a:r>
          </a:p>
        </p:txBody>
      </p:sp>
      <p:pic>
        <p:nvPicPr>
          <p:cNvPr id="8" name="Picture 7">
            <a:extLst>
              <a:ext uri="{FF2B5EF4-FFF2-40B4-BE49-F238E27FC236}">
                <a16:creationId xmlns:a16="http://schemas.microsoft.com/office/drawing/2014/main" id="{9B8D85CB-24DC-40F1-BD5F-5EC2845623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941999" y="5486711"/>
            <a:ext cx="972456" cy="1080977"/>
          </a:xfrm>
          <a:prstGeom prst="rect">
            <a:avLst/>
          </a:prstGeom>
        </p:spPr>
      </p:pic>
      <p:sp>
        <p:nvSpPr>
          <p:cNvPr id="4" name="TextBox 3">
            <a:extLst>
              <a:ext uri="{FF2B5EF4-FFF2-40B4-BE49-F238E27FC236}">
                <a16:creationId xmlns:a16="http://schemas.microsoft.com/office/drawing/2014/main" id="{306FAA8C-99C2-4F6E-B68D-40085B75EEAF}"/>
              </a:ext>
            </a:extLst>
          </p:cNvPr>
          <p:cNvSpPr txBox="1"/>
          <p:nvPr/>
        </p:nvSpPr>
        <p:spPr>
          <a:xfrm>
            <a:off x="111642" y="6596390"/>
            <a:ext cx="11968716" cy="261610"/>
          </a:xfrm>
          <a:prstGeom prst="rect">
            <a:avLst/>
          </a:prstGeom>
          <a:noFill/>
        </p:spPr>
        <p:txBody>
          <a:bodyPr wrap="square" rtlCol="0">
            <a:spAutoFit/>
          </a:bodyPr>
          <a:lstStyle/>
          <a:p>
            <a:pPr algn="ctr"/>
            <a:r>
              <a:rPr lang="en-US" sz="1050" i="1" dirty="0"/>
              <a:t>NOTE: For educational purposes only. Not all clients will be approved. Rates and returns can vary. Please consult your financial professional before making any decisions. Products illustrated are accurate as of February 2021</a:t>
            </a:r>
          </a:p>
        </p:txBody>
      </p:sp>
    </p:spTree>
    <p:extLst>
      <p:ext uri="{BB962C8B-B14F-4D97-AF65-F5344CB8AC3E}">
        <p14:creationId xmlns:p14="http://schemas.microsoft.com/office/powerpoint/2010/main" val="2540978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1">
            <a:extLst>
              <a:ext uri="{FF2B5EF4-FFF2-40B4-BE49-F238E27FC236}">
                <a16:creationId xmlns:a16="http://schemas.microsoft.com/office/drawing/2014/main" id="{06F847C8-7801-44D8-8CCA-CDBA7AD91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ight Triangle 13">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15">
            <a:extLst>
              <a:ext uri="{FF2B5EF4-FFF2-40B4-BE49-F238E27FC236}">
                <a16:creationId xmlns:a16="http://schemas.microsoft.com/office/drawing/2014/main" id="{6E600F8C-C8F3-420C-9D3B-E1FBE7BAE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CF5D6-FB36-4F1E-BC03-522EA3A2F3F4}"/>
              </a:ext>
            </a:extLst>
          </p:cNvPr>
          <p:cNvSpPr>
            <a:spLocks noGrp="1"/>
          </p:cNvSpPr>
          <p:nvPr>
            <p:ph type="title"/>
          </p:nvPr>
        </p:nvSpPr>
        <p:spPr>
          <a:xfrm>
            <a:off x="1010024" y="1120877"/>
            <a:ext cx="6072333" cy="4437816"/>
          </a:xfrm>
        </p:spPr>
        <p:txBody>
          <a:bodyPr vert="horz" lIns="91440" tIns="45720" rIns="91440" bIns="45720" rtlCol="0" anchor="ctr" anchorCtr="1">
            <a:normAutofit fontScale="90000"/>
          </a:bodyPr>
          <a:lstStyle/>
          <a:p>
            <a:br>
              <a:rPr lang="en-US" sz="2400" b="1" kern="1200" dirty="0">
                <a:solidFill>
                  <a:schemeClr val="tx1"/>
                </a:solidFill>
                <a:latin typeface="+mj-lt"/>
                <a:ea typeface="+mj-ea"/>
                <a:cs typeface="+mj-cs"/>
              </a:rPr>
            </a:br>
            <a:r>
              <a:rPr lang="en-US" sz="2700" b="1" kern="1200" dirty="0">
                <a:solidFill>
                  <a:schemeClr val="tx1"/>
                </a:solidFill>
                <a:latin typeface="+mj-lt"/>
                <a:ea typeface="+mj-ea"/>
                <a:cs typeface="+mj-cs"/>
              </a:rPr>
              <a:t>1. Annuity Processing Team</a:t>
            </a:r>
            <a:br>
              <a:rPr lang="en-US" sz="2400" b="1" kern="1200" dirty="0">
                <a:solidFill>
                  <a:schemeClr val="tx1"/>
                </a:solidFill>
                <a:latin typeface="+mj-lt"/>
                <a:ea typeface="+mj-ea"/>
                <a:cs typeface="+mj-cs"/>
              </a:rPr>
            </a:br>
            <a:r>
              <a:rPr lang="en-US" sz="2400" kern="1200" dirty="0">
                <a:solidFill>
                  <a:schemeClr val="tx1"/>
                </a:solidFill>
                <a:latin typeface="+mj-lt"/>
                <a:ea typeface="+mj-ea"/>
                <a:cs typeface="+mj-cs"/>
              </a:rPr>
              <a:t>- Firelight </a:t>
            </a:r>
            <a:r>
              <a:rPr lang="en-US" sz="2400" kern="1200" dirty="0" err="1">
                <a:solidFill>
                  <a:schemeClr val="tx1"/>
                </a:solidFill>
                <a:latin typeface="+mj-lt"/>
                <a:ea typeface="+mj-ea"/>
                <a:cs typeface="+mj-cs"/>
              </a:rPr>
              <a:t>Eapp</a:t>
            </a:r>
            <a:r>
              <a:rPr lang="en-US" sz="2400" kern="1200" dirty="0">
                <a:solidFill>
                  <a:schemeClr val="tx1"/>
                </a:solidFill>
                <a:latin typeface="+mj-lt"/>
                <a:ea typeface="+mj-ea"/>
                <a:cs typeface="+mj-cs"/>
              </a:rPr>
              <a:t> (Auto set up when using AAS)</a:t>
            </a: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 Processing/Funds Transfer </a:t>
            </a:r>
            <a:br>
              <a:rPr lang="en-US" sz="2400" b="1" kern="1200" dirty="0">
                <a:solidFill>
                  <a:schemeClr val="tx1"/>
                </a:solidFill>
                <a:latin typeface="+mj-lt"/>
                <a:ea typeface="+mj-ea"/>
                <a:cs typeface="+mj-cs"/>
              </a:rPr>
            </a:br>
            <a:br>
              <a:rPr lang="en-US" sz="2400" b="1" kern="1200" dirty="0">
                <a:solidFill>
                  <a:schemeClr val="tx1"/>
                </a:solidFill>
                <a:latin typeface="+mj-lt"/>
                <a:ea typeface="+mj-ea"/>
                <a:cs typeface="+mj-cs"/>
              </a:rPr>
            </a:br>
            <a:r>
              <a:rPr lang="en-US" sz="2700" b="1" kern="1200" dirty="0">
                <a:solidFill>
                  <a:schemeClr val="tx1"/>
                </a:solidFill>
                <a:latin typeface="+mj-lt"/>
                <a:ea typeface="+mj-ea"/>
                <a:cs typeface="+mj-cs"/>
              </a:rPr>
              <a:t>2. Training</a:t>
            </a:r>
            <a:br>
              <a:rPr lang="en-US" sz="2400" b="1" kern="1200" dirty="0">
                <a:solidFill>
                  <a:schemeClr val="tx1"/>
                </a:solidFill>
                <a:latin typeface="+mj-lt"/>
                <a:ea typeface="+mj-ea"/>
                <a:cs typeface="+mj-cs"/>
              </a:rPr>
            </a:br>
            <a:r>
              <a:rPr lang="en-US" sz="2400" kern="1200" dirty="0">
                <a:solidFill>
                  <a:schemeClr val="tx1"/>
                </a:solidFill>
                <a:latin typeface="+mj-lt"/>
                <a:ea typeface="+mj-ea"/>
                <a:cs typeface="+mj-cs"/>
              </a:rPr>
              <a:t>- Family First Life TNL – Friday @ 8am PST</a:t>
            </a: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 FFLAMS.com – video library</a:t>
            </a: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 Monthly webinars</a:t>
            </a:r>
            <a:br>
              <a:rPr lang="en-US" sz="2400" b="1" kern="1200" dirty="0">
                <a:solidFill>
                  <a:schemeClr val="tx1"/>
                </a:solidFill>
                <a:latin typeface="+mj-lt"/>
                <a:ea typeface="+mj-ea"/>
                <a:cs typeface="+mj-cs"/>
              </a:rPr>
            </a:br>
            <a:br>
              <a:rPr lang="en-US" sz="2400" b="1" kern="1200" dirty="0">
                <a:solidFill>
                  <a:schemeClr val="tx1"/>
                </a:solidFill>
                <a:latin typeface="+mj-lt"/>
                <a:ea typeface="+mj-ea"/>
                <a:cs typeface="+mj-cs"/>
              </a:rPr>
            </a:br>
            <a:r>
              <a:rPr lang="en-US" sz="2700" b="1" kern="1200" dirty="0">
                <a:solidFill>
                  <a:schemeClr val="tx1"/>
                </a:solidFill>
                <a:latin typeface="+mj-lt"/>
                <a:ea typeface="+mj-ea"/>
                <a:cs typeface="+mj-cs"/>
              </a:rPr>
              <a:t>3. Consumer Tools</a:t>
            </a:r>
            <a:br>
              <a:rPr lang="en-US" sz="2400" b="1" kern="1200" dirty="0">
                <a:solidFill>
                  <a:schemeClr val="tx1"/>
                </a:solidFill>
                <a:latin typeface="+mj-lt"/>
                <a:ea typeface="+mj-ea"/>
                <a:cs typeface="+mj-cs"/>
              </a:rPr>
            </a:br>
            <a:r>
              <a:rPr lang="en-US" sz="2400" kern="1200" dirty="0">
                <a:solidFill>
                  <a:schemeClr val="tx1"/>
                </a:solidFill>
                <a:latin typeface="+mj-lt"/>
                <a:ea typeface="+mj-ea"/>
                <a:cs typeface="+mj-cs"/>
              </a:rPr>
              <a:t>- FIABenefits.com</a:t>
            </a: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 Client facing FIA &amp; IUL Videos</a:t>
            </a: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 Marketing Materials</a:t>
            </a:r>
            <a:br>
              <a:rPr lang="en-US" sz="2400" b="1" kern="1200" dirty="0">
                <a:solidFill>
                  <a:schemeClr val="tx1"/>
                </a:solidFill>
                <a:latin typeface="+mj-lt"/>
                <a:ea typeface="+mj-ea"/>
                <a:cs typeface="+mj-cs"/>
              </a:rPr>
            </a:br>
            <a:br>
              <a:rPr lang="en-US" sz="2400" b="1" kern="1200" dirty="0">
                <a:solidFill>
                  <a:schemeClr val="tx1"/>
                </a:solidFill>
                <a:latin typeface="+mj-lt"/>
                <a:ea typeface="+mj-ea"/>
                <a:cs typeface="+mj-cs"/>
              </a:rPr>
            </a:br>
            <a:r>
              <a:rPr lang="en-US" sz="3100" b="1" kern="1200" dirty="0">
                <a:solidFill>
                  <a:schemeClr val="tx1"/>
                </a:solidFill>
                <a:latin typeface="+mj-lt"/>
                <a:ea typeface="+mj-ea"/>
                <a:cs typeface="+mj-cs"/>
              </a:rPr>
              <a:t>INFO@FFLAMS.COM</a:t>
            </a:r>
          </a:p>
        </p:txBody>
      </p:sp>
      <p:sp>
        <p:nvSpPr>
          <p:cNvPr id="5" name="Title 1">
            <a:extLst>
              <a:ext uri="{FF2B5EF4-FFF2-40B4-BE49-F238E27FC236}">
                <a16:creationId xmlns:a16="http://schemas.microsoft.com/office/drawing/2014/main" id="{93879A07-7AAE-334B-9F19-3D27817FA8E0}"/>
              </a:ext>
            </a:extLst>
          </p:cNvPr>
          <p:cNvSpPr txBox="1">
            <a:spLocks/>
          </p:cNvSpPr>
          <p:nvPr/>
        </p:nvSpPr>
        <p:spPr>
          <a:xfrm>
            <a:off x="7776051" y="2581835"/>
            <a:ext cx="3323968" cy="1778552"/>
          </a:xfrm>
          <a:prstGeom prst="rect">
            <a:avLst/>
          </a:prstGeom>
        </p:spPr>
        <p:txBody>
          <a:bodyPr vert="horz" lIns="91440" tIns="45720" rIns="91440" bIns="4572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sz="4800" b="1" kern="1200" dirty="0">
                <a:solidFill>
                  <a:schemeClr val="tx1"/>
                </a:solidFill>
                <a:latin typeface="+mn-lt"/>
                <a:ea typeface="+mn-ea"/>
                <a:cs typeface="+mn-cs"/>
              </a:rPr>
              <a:t>RESOURCES</a:t>
            </a:r>
          </a:p>
        </p:txBody>
      </p:sp>
      <p:cxnSp>
        <p:nvCxnSpPr>
          <p:cNvPr id="28" name="Straight Connector 17">
            <a:extLst>
              <a:ext uri="{FF2B5EF4-FFF2-40B4-BE49-F238E27FC236}">
                <a16:creationId xmlns:a16="http://schemas.microsoft.com/office/drawing/2014/main" id="{7AA55BF2-380C-4942-8AB1-55A6A52A3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0AD4F0D-1A22-DC7F-8909-5675AC18E24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47179" y="4828256"/>
            <a:ext cx="1341038" cy="1490691"/>
          </a:xfrm>
          <a:prstGeom prst="rect">
            <a:avLst/>
          </a:prstGeom>
        </p:spPr>
      </p:pic>
    </p:spTree>
    <p:extLst>
      <p:ext uri="{BB962C8B-B14F-4D97-AF65-F5344CB8AC3E}">
        <p14:creationId xmlns:p14="http://schemas.microsoft.com/office/powerpoint/2010/main" val="2064671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DDCF5D6-FB36-4F1E-BC03-522EA3A2F3F4}"/>
              </a:ext>
            </a:extLst>
          </p:cNvPr>
          <p:cNvSpPr>
            <a:spLocks noGrp="1"/>
          </p:cNvSpPr>
          <p:nvPr>
            <p:ph type="title"/>
          </p:nvPr>
        </p:nvSpPr>
        <p:spPr>
          <a:xfrm>
            <a:off x="6362285" y="2029378"/>
            <a:ext cx="4620584" cy="3212450"/>
          </a:xfrm>
        </p:spPr>
        <p:txBody>
          <a:bodyPr vert="horz" lIns="91440" tIns="45720" rIns="91440" bIns="45720" rtlCol="0" anchor="b" anchorCtr="1">
            <a:normAutofit fontScale="90000"/>
          </a:bodyPr>
          <a:lstStyle/>
          <a:p>
            <a:br>
              <a:rPr lang="en-US" sz="2400" b="1" kern="1200" dirty="0">
                <a:solidFill>
                  <a:schemeClr val="tx1"/>
                </a:solidFill>
                <a:latin typeface="+mj-lt"/>
                <a:ea typeface="+mj-ea"/>
                <a:cs typeface="+mj-cs"/>
              </a:rPr>
            </a:br>
            <a:br>
              <a:rPr lang="en-US" sz="2400" b="1" kern="1200" dirty="0">
                <a:solidFill>
                  <a:schemeClr val="tx1"/>
                </a:solidFill>
                <a:latin typeface="+mj-lt"/>
                <a:ea typeface="+mj-ea"/>
                <a:cs typeface="+mj-cs"/>
              </a:rPr>
            </a:br>
            <a:r>
              <a:rPr lang="en-US" sz="2400" b="1" kern="1200" dirty="0">
                <a:solidFill>
                  <a:schemeClr val="tx1"/>
                </a:solidFill>
                <a:latin typeface="+mj-lt"/>
                <a:ea typeface="+mj-ea"/>
                <a:cs typeface="+mj-cs"/>
              </a:rPr>
              <a:t>Ask Golden Question EVERY TIME</a:t>
            </a:r>
            <a:br>
              <a:rPr lang="en-US" sz="2400" b="1" kern="1200" dirty="0">
                <a:solidFill>
                  <a:schemeClr val="tx1"/>
                </a:solidFill>
                <a:latin typeface="+mj-lt"/>
                <a:ea typeface="+mj-ea"/>
                <a:cs typeface="+mj-cs"/>
              </a:rPr>
            </a:br>
            <a:br>
              <a:rPr lang="en-US" sz="2400" b="1" kern="1200" dirty="0">
                <a:solidFill>
                  <a:schemeClr val="tx1"/>
                </a:solidFill>
                <a:latin typeface="+mj-lt"/>
                <a:ea typeface="+mj-ea"/>
                <a:cs typeface="+mj-cs"/>
              </a:rPr>
            </a:br>
            <a:r>
              <a:rPr lang="en-US" sz="2400" b="1" kern="1200" dirty="0">
                <a:solidFill>
                  <a:schemeClr val="tx1"/>
                </a:solidFill>
                <a:latin typeface="+mj-lt"/>
                <a:ea typeface="+mj-ea"/>
                <a:cs typeface="+mj-cs"/>
              </a:rPr>
              <a:t>Embrace Failures</a:t>
            </a:r>
            <a:br>
              <a:rPr lang="en-US" sz="2400" b="1" kern="1200" dirty="0">
                <a:solidFill>
                  <a:schemeClr val="tx1"/>
                </a:solidFill>
                <a:latin typeface="+mj-lt"/>
                <a:ea typeface="+mj-ea"/>
                <a:cs typeface="+mj-cs"/>
              </a:rPr>
            </a:br>
            <a:br>
              <a:rPr lang="en-US" sz="2400" b="1" kern="1200" dirty="0">
                <a:solidFill>
                  <a:schemeClr val="tx1"/>
                </a:solidFill>
                <a:latin typeface="+mj-lt"/>
                <a:ea typeface="+mj-ea"/>
                <a:cs typeface="+mj-cs"/>
              </a:rPr>
            </a:br>
            <a:r>
              <a:rPr lang="en-US" sz="2400" b="1" kern="1200" dirty="0">
                <a:solidFill>
                  <a:schemeClr val="tx1"/>
                </a:solidFill>
                <a:latin typeface="+mj-lt"/>
                <a:ea typeface="+mj-ea"/>
                <a:cs typeface="+mj-cs"/>
              </a:rPr>
              <a:t>Invest – in yourself through training &amp; the commitment to growing</a:t>
            </a:r>
            <a:br>
              <a:rPr lang="en-US" sz="2400" b="1" kern="1200" dirty="0">
                <a:solidFill>
                  <a:schemeClr val="tx1"/>
                </a:solidFill>
                <a:latin typeface="+mj-lt"/>
                <a:ea typeface="+mj-ea"/>
                <a:cs typeface="+mj-cs"/>
              </a:rPr>
            </a:br>
            <a:br>
              <a:rPr lang="en-US" sz="2400" b="1" kern="1200" dirty="0">
                <a:solidFill>
                  <a:schemeClr val="tx1"/>
                </a:solidFill>
                <a:latin typeface="+mj-lt"/>
                <a:ea typeface="+mj-ea"/>
                <a:cs typeface="+mj-cs"/>
              </a:rPr>
            </a:br>
            <a:r>
              <a:rPr lang="en-US" sz="2400" b="1" kern="1200" dirty="0">
                <a:solidFill>
                  <a:schemeClr val="tx1"/>
                </a:solidFill>
                <a:latin typeface="+mj-lt"/>
                <a:ea typeface="+mj-ea"/>
                <a:cs typeface="+mj-cs"/>
              </a:rPr>
              <a:t>ONE Annuity Every Month</a:t>
            </a:r>
            <a:br>
              <a:rPr lang="en-US" sz="2400" b="1" kern="1200" dirty="0">
                <a:solidFill>
                  <a:schemeClr val="tx1"/>
                </a:solidFill>
                <a:latin typeface="+mj-lt"/>
                <a:ea typeface="+mj-ea"/>
                <a:cs typeface="+mj-cs"/>
              </a:rPr>
            </a:br>
            <a:br>
              <a:rPr lang="en-US" sz="2400" b="1" kern="1200" dirty="0">
                <a:solidFill>
                  <a:schemeClr val="tx1"/>
                </a:solidFill>
                <a:latin typeface="+mj-lt"/>
                <a:ea typeface="+mj-ea"/>
                <a:cs typeface="+mj-cs"/>
              </a:rPr>
            </a:br>
            <a:r>
              <a:rPr lang="en-US" sz="2400" b="1" dirty="0"/>
              <a:t>ONE</a:t>
            </a:r>
            <a:r>
              <a:rPr lang="en-US" sz="2400" b="1" kern="1200" dirty="0">
                <a:solidFill>
                  <a:schemeClr val="tx1"/>
                </a:solidFill>
                <a:latin typeface="+mj-lt"/>
                <a:ea typeface="+mj-ea"/>
                <a:cs typeface="+mj-cs"/>
              </a:rPr>
              <a:t> IUL Every </a:t>
            </a:r>
            <a:r>
              <a:rPr lang="en-US" sz="2400" b="1" dirty="0"/>
              <a:t>Week</a:t>
            </a:r>
            <a:br>
              <a:rPr lang="en-US" sz="2400" b="1" kern="1200" dirty="0">
                <a:solidFill>
                  <a:schemeClr val="tx1"/>
                </a:solidFill>
                <a:latin typeface="+mj-lt"/>
                <a:ea typeface="+mj-ea"/>
                <a:cs typeface="+mj-cs"/>
              </a:rPr>
            </a:br>
            <a:br>
              <a:rPr lang="en-US" sz="2400" b="1" kern="1200" dirty="0">
                <a:solidFill>
                  <a:schemeClr val="tx1"/>
                </a:solidFill>
                <a:latin typeface="+mj-lt"/>
                <a:ea typeface="+mj-ea"/>
                <a:cs typeface="+mj-cs"/>
              </a:rPr>
            </a:br>
            <a:r>
              <a:rPr lang="en-US" sz="2400" b="1" kern="1200" dirty="0">
                <a:solidFill>
                  <a:schemeClr val="tx1"/>
                </a:solidFill>
                <a:latin typeface="+mj-lt"/>
                <a:ea typeface="+mj-ea"/>
                <a:cs typeface="+mj-cs"/>
              </a:rPr>
              <a:t>TRACK YOUR ASK A SPECIALISTS</a:t>
            </a:r>
          </a:p>
        </p:txBody>
      </p:sp>
      <p:pic>
        <p:nvPicPr>
          <p:cNvPr id="4" name="Graphic 3" descr="Bullseye with solid fill">
            <a:extLst>
              <a:ext uri="{FF2B5EF4-FFF2-40B4-BE49-F238E27FC236}">
                <a16:creationId xmlns:a16="http://schemas.microsoft.com/office/drawing/2014/main" id="{98BED9AB-2C6A-5E3F-AA25-410858B4FE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0252" y="828074"/>
            <a:ext cx="4942280" cy="4942280"/>
          </a:xfrm>
          <a:prstGeom prst="rect">
            <a:avLst/>
          </a:prstGeom>
        </p:spPr>
      </p:pic>
      <p:pic>
        <p:nvPicPr>
          <p:cNvPr id="3" name="Picture 2">
            <a:extLst>
              <a:ext uri="{FF2B5EF4-FFF2-40B4-BE49-F238E27FC236}">
                <a16:creationId xmlns:a16="http://schemas.microsoft.com/office/drawing/2014/main" id="{969AD06E-E8F6-C3DF-A9FB-C46637EDB96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941999" y="5486711"/>
            <a:ext cx="972456" cy="1080977"/>
          </a:xfrm>
          <a:prstGeom prst="rect">
            <a:avLst/>
          </a:prstGeom>
        </p:spPr>
      </p:pic>
      <p:sp>
        <p:nvSpPr>
          <p:cNvPr id="5" name="Title 1">
            <a:extLst>
              <a:ext uri="{FF2B5EF4-FFF2-40B4-BE49-F238E27FC236}">
                <a16:creationId xmlns:a16="http://schemas.microsoft.com/office/drawing/2014/main" id="{2B2E9A9B-2018-F842-7DB1-1CB706EE74E0}"/>
              </a:ext>
            </a:extLst>
          </p:cNvPr>
          <p:cNvSpPr txBox="1">
            <a:spLocks/>
          </p:cNvSpPr>
          <p:nvPr/>
        </p:nvSpPr>
        <p:spPr>
          <a:xfrm>
            <a:off x="6321415" y="601986"/>
            <a:ext cx="4620584" cy="582793"/>
          </a:xfrm>
          <a:prstGeom prst="rect">
            <a:avLst/>
          </a:prstGeom>
        </p:spPr>
        <p:txBody>
          <a:bodyPr vert="horz" lIns="91440" tIns="45720" rIns="91440" bIns="45720" rtlCol="0" anchor="b" anchorCtr="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GOALS</a:t>
            </a:r>
          </a:p>
        </p:txBody>
      </p:sp>
    </p:spTree>
    <p:extLst>
      <p:ext uri="{BB962C8B-B14F-4D97-AF65-F5344CB8AC3E}">
        <p14:creationId xmlns:p14="http://schemas.microsoft.com/office/powerpoint/2010/main" val="9435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F5D6-FB36-4F1E-BC03-522EA3A2F3F4}"/>
              </a:ext>
            </a:extLst>
          </p:cNvPr>
          <p:cNvSpPr>
            <a:spLocks noGrp="1"/>
          </p:cNvSpPr>
          <p:nvPr>
            <p:ph type="title"/>
          </p:nvPr>
        </p:nvSpPr>
        <p:spPr>
          <a:xfrm>
            <a:off x="2231136" y="515805"/>
            <a:ext cx="7729728" cy="1188720"/>
          </a:xfrm>
        </p:spPr>
        <p:txBody>
          <a:bodyPr>
            <a:normAutofit fontScale="90000"/>
          </a:bodyPr>
          <a:lstStyle/>
          <a:p>
            <a:r>
              <a:rPr lang="en-US" sz="5400" b="1" dirty="0"/>
              <a:t>FFL “Four Quadrant” system</a:t>
            </a:r>
          </a:p>
        </p:txBody>
      </p:sp>
      <p:graphicFrame>
        <p:nvGraphicFramePr>
          <p:cNvPr id="4" name="Content Placeholder 3">
            <a:extLst>
              <a:ext uri="{FF2B5EF4-FFF2-40B4-BE49-F238E27FC236}">
                <a16:creationId xmlns:a16="http://schemas.microsoft.com/office/drawing/2014/main" id="{2969F56E-9E8C-49D2-989C-EDB59681859A}"/>
              </a:ext>
            </a:extLst>
          </p:cNvPr>
          <p:cNvGraphicFramePr>
            <a:graphicFrameLocks noGrp="1"/>
          </p:cNvGraphicFramePr>
          <p:nvPr>
            <p:ph idx="1"/>
          </p:nvPr>
        </p:nvGraphicFramePr>
        <p:xfrm>
          <a:off x="1280161" y="2095440"/>
          <a:ext cx="9343506" cy="447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Target Audience with solid fill">
            <a:extLst>
              <a:ext uri="{FF2B5EF4-FFF2-40B4-BE49-F238E27FC236}">
                <a16:creationId xmlns:a16="http://schemas.microsoft.com/office/drawing/2014/main" id="{519758C8-7BBA-4FB8-89D3-9AC702CAC78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32635" y="3874364"/>
            <a:ext cx="914400" cy="914400"/>
          </a:xfrm>
          <a:prstGeom prst="rect">
            <a:avLst/>
          </a:prstGeom>
        </p:spPr>
      </p:pic>
      <p:pic>
        <p:nvPicPr>
          <p:cNvPr id="8" name="Graphic 7" descr="Badge Question Mark with solid fill">
            <a:extLst>
              <a:ext uri="{FF2B5EF4-FFF2-40B4-BE49-F238E27FC236}">
                <a16:creationId xmlns:a16="http://schemas.microsoft.com/office/drawing/2014/main" id="{4728DFAE-8452-436A-854B-E65C80645ED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78713" y="3874364"/>
            <a:ext cx="914400" cy="914400"/>
          </a:xfrm>
          <a:prstGeom prst="rect">
            <a:avLst/>
          </a:prstGeom>
        </p:spPr>
      </p:pic>
      <p:pic>
        <p:nvPicPr>
          <p:cNvPr id="7" name="Picture 6">
            <a:extLst>
              <a:ext uri="{FF2B5EF4-FFF2-40B4-BE49-F238E27FC236}">
                <a16:creationId xmlns:a16="http://schemas.microsoft.com/office/drawing/2014/main" id="{995783F4-7728-4863-857A-CC3D4B1C9610}"/>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0941999" y="5486711"/>
            <a:ext cx="972456" cy="1080977"/>
          </a:xfrm>
          <a:prstGeom prst="rect">
            <a:avLst/>
          </a:prstGeom>
        </p:spPr>
      </p:pic>
    </p:spTree>
    <p:extLst>
      <p:ext uri="{BB962C8B-B14F-4D97-AF65-F5344CB8AC3E}">
        <p14:creationId xmlns:p14="http://schemas.microsoft.com/office/powerpoint/2010/main" val="1595861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C59145-0E9A-888F-4F87-8108BA3840CB}"/>
              </a:ext>
            </a:extLst>
          </p:cNvPr>
          <p:cNvSpPr>
            <a:spLocks noGrp="1"/>
          </p:cNvSpPr>
          <p:nvPr>
            <p:ph type="ctrTitle"/>
          </p:nvPr>
        </p:nvSpPr>
        <p:spPr>
          <a:xfrm>
            <a:off x="1524000" y="1293338"/>
            <a:ext cx="9144000" cy="3274592"/>
          </a:xfrm>
        </p:spPr>
        <p:txBody>
          <a:bodyPr anchor="ctr">
            <a:normAutofit/>
          </a:bodyPr>
          <a:lstStyle/>
          <a:p>
            <a:r>
              <a:rPr lang="en-US" sz="7200"/>
              <a:t>ANNUITY DISCOVERY</a:t>
            </a:r>
          </a:p>
        </p:txBody>
      </p:sp>
      <p:sp>
        <p:nvSpPr>
          <p:cNvPr id="3" name="Subtitle 2">
            <a:extLst>
              <a:ext uri="{FF2B5EF4-FFF2-40B4-BE49-F238E27FC236}">
                <a16:creationId xmlns:a16="http://schemas.microsoft.com/office/drawing/2014/main" id="{DD8F1D25-89CC-10CA-6D5B-AFD4969609BF}"/>
              </a:ext>
            </a:extLst>
          </p:cNvPr>
          <p:cNvSpPr>
            <a:spLocks noGrp="1"/>
          </p:cNvSpPr>
          <p:nvPr>
            <p:ph type="subTitle" idx="1"/>
          </p:nvPr>
        </p:nvSpPr>
        <p:spPr>
          <a:xfrm>
            <a:off x="1524000" y="5514052"/>
            <a:ext cx="9144000" cy="651910"/>
          </a:xfrm>
        </p:spPr>
        <p:txBody>
          <a:bodyPr anchor="ctr">
            <a:normAutofit/>
          </a:bodyPr>
          <a:lstStyle/>
          <a:p>
            <a:r>
              <a:rPr lang="en-US" dirty="0"/>
              <a:t>Protecting Financial Capital with a Fixed Indexed Annuity</a:t>
            </a:r>
          </a:p>
        </p:txBody>
      </p:sp>
      <p:cxnSp>
        <p:nvCxnSpPr>
          <p:cNvPr id="22"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020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45614F-A169-40EA-85FB-E9B3B965A433}"/>
              </a:ext>
            </a:extLst>
          </p:cNvPr>
          <p:cNvPicPr>
            <a:picLocks noChangeAspect="1"/>
          </p:cNvPicPr>
          <p:nvPr/>
        </p:nvPicPr>
        <p:blipFill>
          <a:blip r:embed="rId2"/>
          <a:stretch>
            <a:fillRect/>
          </a:stretch>
        </p:blipFill>
        <p:spPr>
          <a:xfrm>
            <a:off x="210633" y="0"/>
            <a:ext cx="5198484" cy="6858000"/>
          </a:xfrm>
          <a:prstGeom prst="rect">
            <a:avLst/>
          </a:prstGeom>
        </p:spPr>
      </p:pic>
      <p:sp>
        <p:nvSpPr>
          <p:cNvPr id="6" name="Title 1">
            <a:extLst>
              <a:ext uri="{FF2B5EF4-FFF2-40B4-BE49-F238E27FC236}">
                <a16:creationId xmlns:a16="http://schemas.microsoft.com/office/drawing/2014/main" id="{ACBAD8B8-4CAB-4811-9801-F570BA91E4FE}"/>
              </a:ext>
            </a:extLst>
          </p:cNvPr>
          <p:cNvSpPr>
            <a:spLocks noGrp="1"/>
          </p:cNvSpPr>
          <p:nvPr>
            <p:ph type="title"/>
          </p:nvPr>
        </p:nvSpPr>
        <p:spPr>
          <a:xfrm>
            <a:off x="6096000" y="1028438"/>
            <a:ext cx="5198483" cy="2318376"/>
          </a:xfrm>
        </p:spPr>
        <p:txBody>
          <a:bodyPr>
            <a:noAutofit/>
          </a:bodyPr>
          <a:lstStyle/>
          <a:p>
            <a:pPr algn="ctr"/>
            <a:r>
              <a:rPr lang="en-US" b="1" dirty="0">
                <a:solidFill>
                  <a:srgbClr val="FF0000"/>
                </a:solidFill>
              </a:rPr>
              <a:t>DO YOU HAVE ANYTHING THAT ACTS LIKE INSURANCE?</a:t>
            </a:r>
          </a:p>
        </p:txBody>
      </p:sp>
      <p:sp>
        <p:nvSpPr>
          <p:cNvPr id="9" name="Rectangle 8">
            <a:extLst>
              <a:ext uri="{FF2B5EF4-FFF2-40B4-BE49-F238E27FC236}">
                <a16:creationId xmlns:a16="http://schemas.microsoft.com/office/drawing/2014/main" id="{DD88CE6D-82FA-4808-8E80-6F1BE6E4DD8B}"/>
              </a:ext>
            </a:extLst>
          </p:cNvPr>
          <p:cNvSpPr/>
          <p:nvPr/>
        </p:nvSpPr>
        <p:spPr>
          <a:xfrm>
            <a:off x="210633" y="4895850"/>
            <a:ext cx="2427792" cy="36195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879F99C-E0EE-4978-96B9-018B6393BC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79510" y="2976324"/>
            <a:ext cx="3162059" cy="3514927"/>
          </a:xfrm>
          <a:prstGeom prst="rect">
            <a:avLst/>
          </a:prstGeom>
        </p:spPr>
      </p:pic>
      <p:sp>
        <p:nvSpPr>
          <p:cNvPr id="2" name="TextBox 1">
            <a:extLst>
              <a:ext uri="{FF2B5EF4-FFF2-40B4-BE49-F238E27FC236}">
                <a16:creationId xmlns:a16="http://schemas.microsoft.com/office/drawing/2014/main" id="{2065A402-74EB-FA06-3546-0E0BE01F175C}"/>
              </a:ext>
            </a:extLst>
          </p:cNvPr>
          <p:cNvSpPr txBox="1"/>
          <p:nvPr/>
        </p:nvSpPr>
        <p:spPr>
          <a:xfrm>
            <a:off x="1934453" y="1461682"/>
            <a:ext cx="7124007" cy="3770263"/>
          </a:xfrm>
          <a:prstGeom prst="rect">
            <a:avLst/>
          </a:prstGeom>
          <a:noFill/>
        </p:spPr>
        <p:txBody>
          <a:bodyPr wrap="square" rtlCol="0">
            <a:spAutoFit/>
          </a:bodyPr>
          <a:lstStyle/>
          <a:p>
            <a:pPr algn="ctr"/>
            <a:r>
              <a:rPr lang="en-US" sz="23900" b="1" dirty="0">
                <a:solidFill>
                  <a:srgbClr val="00B050"/>
                </a:solidFill>
              </a:rPr>
              <a:t>YES</a:t>
            </a:r>
            <a:endParaRPr lang="en-US" b="1" dirty="0">
              <a:solidFill>
                <a:srgbClr val="00B050"/>
              </a:solidFill>
            </a:endParaRPr>
          </a:p>
        </p:txBody>
      </p:sp>
    </p:spTree>
    <p:extLst>
      <p:ext uri="{BB962C8B-B14F-4D97-AF65-F5344CB8AC3E}">
        <p14:creationId xmlns:p14="http://schemas.microsoft.com/office/powerpoint/2010/main" val="266781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DB1F6-7DF0-4634-B2D4-3377D4D85FFD}"/>
              </a:ext>
            </a:extLst>
          </p:cNvPr>
          <p:cNvSpPr>
            <a:spLocks noGrp="1"/>
          </p:cNvSpPr>
          <p:nvPr>
            <p:ph type="ctrTitle"/>
          </p:nvPr>
        </p:nvSpPr>
        <p:spPr>
          <a:xfrm>
            <a:off x="1600200" y="1878676"/>
            <a:ext cx="8991600" cy="3557848"/>
          </a:xfrm>
        </p:spPr>
        <p:txBody>
          <a:bodyPr anchor="ctr">
            <a:normAutofit/>
          </a:bodyPr>
          <a:lstStyle/>
          <a:p>
            <a:r>
              <a:rPr lang="en-US" sz="6600" b="1" dirty="0">
                <a:solidFill>
                  <a:srgbClr val="FF0000"/>
                </a:solidFill>
                <a:latin typeface="+mn-lt"/>
              </a:rPr>
              <a:t>IS YOUR RETIREMENT PROTECTED?</a:t>
            </a:r>
          </a:p>
        </p:txBody>
      </p:sp>
      <p:pic>
        <p:nvPicPr>
          <p:cNvPr id="3" name="Picture 2">
            <a:extLst>
              <a:ext uri="{FF2B5EF4-FFF2-40B4-BE49-F238E27FC236}">
                <a16:creationId xmlns:a16="http://schemas.microsoft.com/office/drawing/2014/main" id="{D0B41366-0C5C-CC8F-1EC8-69C0AE841B9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941999" y="5486711"/>
            <a:ext cx="972456" cy="1080977"/>
          </a:xfrm>
          <a:prstGeom prst="rect">
            <a:avLst/>
          </a:prstGeom>
        </p:spPr>
      </p:pic>
    </p:spTree>
    <p:extLst>
      <p:ext uri="{BB962C8B-B14F-4D97-AF65-F5344CB8AC3E}">
        <p14:creationId xmlns:p14="http://schemas.microsoft.com/office/powerpoint/2010/main" val="2768829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8B5E0-930B-1D49-16BF-0D10B79CB735}"/>
              </a:ext>
            </a:extLst>
          </p:cNvPr>
          <p:cNvSpPr>
            <a:spLocks noGrp="1"/>
          </p:cNvSpPr>
          <p:nvPr>
            <p:ph type="title"/>
          </p:nvPr>
        </p:nvSpPr>
        <p:spPr>
          <a:xfrm>
            <a:off x="1043631" y="809898"/>
            <a:ext cx="10173010" cy="1554480"/>
          </a:xfrm>
        </p:spPr>
        <p:txBody>
          <a:bodyPr anchor="ctr">
            <a:normAutofit/>
          </a:bodyPr>
          <a:lstStyle/>
          <a:p>
            <a:pPr algn="ctr"/>
            <a:r>
              <a:rPr lang="en-US" sz="4800" b="1" dirty="0">
                <a:latin typeface="+mn-lt"/>
              </a:rPr>
              <a:t>PROTECT YOUR RETIREMENT </a:t>
            </a:r>
            <a:br>
              <a:rPr lang="en-US" sz="4800" b="1" dirty="0">
                <a:latin typeface="+mn-lt"/>
              </a:rPr>
            </a:br>
            <a:r>
              <a:rPr lang="en-US" sz="4800" b="1" dirty="0">
                <a:latin typeface="+mn-lt"/>
              </a:rPr>
              <a:t>WITH AN FIA</a:t>
            </a:r>
            <a:endParaRPr lang="en-US" sz="4800" b="1" dirty="0"/>
          </a:p>
        </p:txBody>
      </p:sp>
      <p:graphicFrame>
        <p:nvGraphicFramePr>
          <p:cNvPr id="6" name="Content Placeholder 2">
            <a:extLst>
              <a:ext uri="{FF2B5EF4-FFF2-40B4-BE49-F238E27FC236}">
                <a16:creationId xmlns:a16="http://schemas.microsoft.com/office/drawing/2014/main" id="{7E5FFABB-CF7D-A5B0-669A-2B6209F01946}"/>
              </a:ext>
            </a:extLst>
          </p:cNvPr>
          <p:cNvGraphicFramePr>
            <a:graphicFrameLocks noGrp="1"/>
          </p:cNvGraphicFramePr>
          <p:nvPr>
            <p:ph idx="1"/>
            <p:extLst>
              <p:ext uri="{D42A27DB-BD31-4B8C-83A1-F6EECF244321}">
                <p14:modId xmlns:p14="http://schemas.microsoft.com/office/powerpoint/2010/main" val="581057679"/>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73E820AA-C9FB-FF5E-5972-9E4C130C387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941999" y="5486711"/>
            <a:ext cx="972456" cy="1080977"/>
          </a:xfrm>
          <a:prstGeom prst="rect">
            <a:avLst/>
          </a:prstGeom>
        </p:spPr>
      </p:pic>
      <p:sp>
        <p:nvSpPr>
          <p:cNvPr id="5" name="TextBox 4">
            <a:extLst>
              <a:ext uri="{FF2B5EF4-FFF2-40B4-BE49-F238E27FC236}">
                <a16:creationId xmlns:a16="http://schemas.microsoft.com/office/drawing/2014/main" id="{83147C72-26E2-F3C9-F6D1-EC28C2B558E2}"/>
              </a:ext>
            </a:extLst>
          </p:cNvPr>
          <p:cNvSpPr txBox="1"/>
          <p:nvPr/>
        </p:nvSpPr>
        <p:spPr>
          <a:xfrm>
            <a:off x="1675416" y="2260888"/>
            <a:ext cx="9085007" cy="646331"/>
          </a:xfrm>
          <a:prstGeom prst="rect">
            <a:avLst/>
          </a:prstGeom>
          <a:noFill/>
        </p:spPr>
        <p:txBody>
          <a:bodyPr wrap="square">
            <a:spAutoFit/>
          </a:bodyPr>
          <a:lstStyle/>
          <a:p>
            <a:r>
              <a:rPr lang="en-US" b="1" dirty="0"/>
              <a:t>The Fixed Indexed Annuity (FIA) is the fastest growing tool for retirees today. It is popular because it is not an investment of risk, but a guaranteed contract that provides the following:</a:t>
            </a:r>
          </a:p>
        </p:txBody>
      </p:sp>
    </p:spTree>
    <p:extLst>
      <p:ext uri="{BB962C8B-B14F-4D97-AF65-F5344CB8AC3E}">
        <p14:creationId xmlns:p14="http://schemas.microsoft.com/office/powerpoint/2010/main" val="3339058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FDCE64-C10C-4B0C-A141-47C7F0CCA657}"/>
              </a:ext>
            </a:extLst>
          </p:cNvPr>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4" name="Picture 3" descr="Graphical user interface&#10;&#10;Description automatically generated">
            <a:extLst>
              <a:ext uri="{FF2B5EF4-FFF2-40B4-BE49-F238E27FC236}">
                <a16:creationId xmlns:a16="http://schemas.microsoft.com/office/drawing/2014/main" id="{D1225E62-7378-445A-8B3C-315BDB223FD6}"/>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6DD6B7D4-0286-4AEE-B04E-8F046DE63C89}"/>
              </a:ext>
            </a:extLst>
          </p:cNvPr>
          <p:cNvSpPr/>
          <p:nvPr/>
        </p:nvSpPr>
        <p:spPr>
          <a:xfrm>
            <a:off x="0" y="2580640"/>
            <a:ext cx="2011680" cy="508000"/>
          </a:xfrm>
          <a:custGeom>
            <a:avLst/>
            <a:gdLst>
              <a:gd name="connsiteX0" fmla="*/ 0 w 2011680"/>
              <a:gd name="connsiteY0" fmla="*/ 0 h 508000"/>
              <a:gd name="connsiteX1" fmla="*/ 710794 w 2011680"/>
              <a:gd name="connsiteY1" fmla="*/ 0 h 508000"/>
              <a:gd name="connsiteX2" fmla="*/ 1401470 w 2011680"/>
              <a:gd name="connsiteY2" fmla="*/ 0 h 508000"/>
              <a:gd name="connsiteX3" fmla="*/ 2011680 w 2011680"/>
              <a:gd name="connsiteY3" fmla="*/ 0 h 508000"/>
              <a:gd name="connsiteX4" fmla="*/ 2011680 w 2011680"/>
              <a:gd name="connsiteY4" fmla="*/ 508000 h 508000"/>
              <a:gd name="connsiteX5" fmla="*/ 1321003 w 2011680"/>
              <a:gd name="connsiteY5" fmla="*/ 508000 h 508000"/>
              <a:gd name="connsiteX6" fmla="*/ 690677 w 2011680"/>
              <a:gd name="connsiteY6" fmla="*/ 508000 h 508000"/>
              <a:gd name="connsiteX7" fmla="*/ 0 w 2011680"/>
              <a:gd name="connsiteY7" fmla="*/ 508000 h 508000"/>
              <a:gd name="connsiteX8" fmla="*/ 0 w 2011680"/>
              <a:gd name="connsiteY8"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680" h="508000" extrusionOk="0">
                <a:moveTo>
                  <a:pt x="0" y="0"/>
                </a:moveTo>
                <a:cubicBezTo>
                  <a:pt x="325492" y="24149"/>
                  <a:pt x="512846" y="-10497"/>
                  <a:pt x="710794" y="0"/>
                </a:cubicBezTo>
                <a:cubicBezTo>
                  <a:pt x="908742" y="10497"/>
                  <a:pt x="1150943" y="-9177"/>
                  <a:pt x="1401470" y="0"/>
                </a:cubicBezTo>
                <a:cubicBezTo>
                  <a:pt x="1651997" y="9177"/>
                  <a:pt x="1717576" y="-17030"/>
                  <a:pt x="2011680" y="0"/>
                </a:cubicBezTo>
                <a:cubicBezTo>
                  <a:pt x="2014569" y="238157"/>
                  <a:pt x="1996739" y="293614"/>
                  <a:pt x="2011680" y="508000"/>
                </a:cubicBezTo>
                <a:cubicBezTo>
                  <a:pt x="1724444" y="521888"/>
                  <a:pt x="1649553" y="509965"/>
                  <a:pt x="1321003" y="508000"/>
                </a:cubicBezTo>
                <a:cubicBezTo>
                  <a:pt x="992453" y="506035"/>
                  <a:pt x="853517" y="511035"/>
                  <a:pt x="690677" y="508000"/>
                </a:cubicBezTo>
                <a:cubicBezTo>
                  <a:pt x="527837" y="504965"/>
                  <a:pt x="268742" y="538665"/>
                  <a:pt x="0" y="508000"/>
                </a:cubicBezTo>
                <a:cubicBezTo>
                  <a:pt x="12193" y="352621"/>
                  <a:pt x="18985" y="150052"/>
                  <a:pt x="0" y="0"/>
                </a:cubicBezTo>
                <a:close/>
              </a:path>
            </a:pathLst>
          </a:custGeom>
          <a:noFill/>
          <a:ln w="38100">
            <a:solidFill>
              <a:srgbClr val="FF0000"/>
            </a:solidFill>
            <a:extLst>
              <a:ext uri="{C807C97D-BFC1-408E-A445-0C87EB9F89A2}">
                <ask:lineSketchStyleProps xmlns:ask="http://schemas.microsoft.com/office/drawing/2018/sketchyshapes" sd="59594181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3463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CC098CD-6ACA-4490-BECE-C7AF96DACF12}"/>
              </a:ext>
            </a:extLst>
          </p:cNvPr>
          <p:cNvSpPr>
            <a:spLocks noGrp="1"/>
          </p:cNvSpPr>
          <p:nvPr>
            <p:ph type="title"/>
          </p:nvPr>
        </p:nvSpPr>
        <p:spPr>
          <a:xfrm>
            <a:off x="365760" y="589280"/>
            <a:ext cx="3901440" cy="1757680"/>
          </a:xfrm>
        </p:spPr>
        <p:txBody>
          <a:bodyPr>
            <a:normAutofit/>
          </a:bodyPr>
          <a:lstStyle/>
          <a:p>
            <a:r>
              <a:rPr lang="en-US" sz="3200" b="1"/>
              <a:t>Mary (60)</a:t>
            </a:r>
            <a:endParaRPr lang="en-US" sz="3200" b="1" dirty="0"/>
          </a:p>
        </p:txBody>
      </p:sp>
      <p:sp>
        <p:nvSpPr>
          <p:cNvPr id="7" name="Content Placeholder 2">
            <a:extLst>
              <a:ext uri="{FF2B5EF4-FFF2-40B4-BE49-F238E27FC236}">
                <a16:creationId xmlns:a16="http://schemas.microsoft.com/office/drawing/2014/main" id="{E161F770-A0F0-4646-8B81-0FF0CC6D61CE}"/>
              </a:ext>
            </a:extLst>
          </p:cNvPr>
          <p:cNvSpPr>
            <a:spLocks noGrp="1"/>
          </p:cNvSpPr>
          <p:nvPr>
            <p:ph idx="1"/>
          </p:nvPr>
        </p:nvSpPr>
        <p:spPr>
          <a:xfrm>
            <a:off x="71120" y="2640692"/>
            <a:ext cx="4359892" cy="4024268"/>
          </a:xfrm>
        </p:spPr>
        <p:txBody>
          <a:bodyPr>
            <a:normAutofit/>
          </a:bodyPr>
          <a:lstStyle/>
          <a:p>
            <a:r>
              <a:rPr lang="en-US" sz="2400" b="1" dirty="0"/>
              <a:t>60 years old</a:t>
            </a:r>
          </a:p>
          <a:p>
            <a:r>
              <a:rPr lang="en-US" sz="2400" b="1" dirty="0"/>
              <a:t>$225,000 IRA</a:t>
            </a:r>
          </a:p>
          <a:p>
            <a:r>
              <a:rPr lang="en-US" sz="2400" b="1" dirty="0"/>
              <a:t>Wants to retire at age 70</a:t>
            </a:r>
          </a:p>
          <a:p>
            <a:r>
              <a:rPr lang="en-US" sz="2400" b="1" dirty="0"/>
              <a:t>Concerned about </a:t>
            </a:r>
          </a:p>
          <a:p>
            <a:pPr lvl="1"/>
            <a:r>
              <a:rPr lang="en-US" sz="2200" b="1" dirty="0"/>
              <a:t>Living too long</a:t>
            </a:r>
          </a:p>
          <a:p>
            <a:pPr lvl="1"/>
            <a:r>
              <a:rPr lang="en-US" sz="2200" b="1" dirty="0"/>
              <a:t>Losing money in the stock market</a:t>
            </a:r>
          </a:p>
        </p:txBody>
      </p:sp>
      <p:pic>
        <p:nvPicPr>
          <p:cNvPr id="1026" name="Picture 2">
            <a:extLst>
              <a:ext uri="{FF2B5EF4-FFF2-40B4-BE49-F238E27FC236}">
                <a16:creationId xmlns:a16="http://schemas.microsoft.com/office/drawing/2014/main" id="{49EF33C3-05B1-4E84-9FB1-1EA20AE32DBB}"/>
              </a:ext>
            </a:extLst>
          </p:cNvPr>
          <p:cNvPicPr>
            <a:picLocks noChangeAspect="1" noChangeArrowheads="1"/>
          </p:cNvPicPr>
          <p:nvPr/>
        </p:nvPicPr>
        <p:blipFill>
          <a:blip r:embed="rId2"/>
          <a:srcRect l="13351" r="13351"/>
          <a:stretch/>
        </p:blipFill>
        <p:spPr bwMode="auto">
          <a:xfrm>
            <a:off x="4654296" y="10"/>
            <a:ext cx="7537704" cy="68579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CE71AA5-03DA-40DE-E798-6C29DD0D3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941999" y="5486711"/>
            <a:ext cx="972456" cy="1080977"/>
          </a:xfrm>
          <a:prstGeom prst="rect">
            <a:avLst/>
          </a:prstGeom>
        </p:spPr>
      </p:pic>
    </p:spTree>
    <p:extLst>
      <p:ext uri="{BB962C8B-B14F-4D97-AF65-F5344CB8AC3E}">
        <p14:creationId xmlns:p14="http://schemas.microsoft.com/office/powerpoint/2010/main" val="2229583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771</TotalTime>
  <Words>542</Words>
  <Application>Microsoft Office PowerPoint</Application>
  <PresentationFormat>Widescreen</PresentationFormat>
  <Paragraphs>50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COMPLETE PROTECTION</vt:lpstr>
      <vt:lpstr>FFL “Four Quadrant” system</vt:lpstr>
      <vt:lpstr>ANNUITY DISCOVERY</vt:lpstr>
      <vt:lpstr>DO YOU HAVE ANYTHING THAT ACTS LIKE INSURANCE?</vt:lpstr>
      <vt:lpstr>IS YOUR RETIREMENT PROTECTED?</vt:lpstr>
      <vt:lpstr>PROTECT YOUR RETIREMENT  WITH AN FIA</vt:lpstr>
      <vt:lpstr>PowerPoint Presentation</vt:lpstr>
      <vt:lpstr>Mary (60)</vt:lpstr>
      <vt:lpstr>PowerPoint Presentation</vt:lpstr>
      <vt:lpstr>IUL DISCOVERY</vt:lpstr>
      <vt:lpstr>PowerPoint Presentation</vt:lpstr>
      <vt:lpstr>HAVE YOU CONSIDERED AN IUL TO SUPPLEMENT YOUR RETIREMENT?</vt:lpstr>
      <vt:lpstr>SUPPLEMENT YOUR RETIREMENT WITH AN IUL</vt:lpstr>
      <vt:lpstr>PowerPoint Presentation</vt:lpstr>
      <vt:lpstr>Angela (30)</vt:lpstr>
      <vt:lpstr>PowerPoint Presentation</vt:lpstr>
      <vt:lpstr>PowerPoint Presentation</vt:lpstr>
      <vt:lpstr> 1. Top Annuity Carriers: - Athene - F&amp;G Annuity - Nassau - Global Atlantic - SILAC - NLG  2. Top IUL Carriers: - Mutual of Omaha - F&amp;G IUL - NLG - North American - ANICO   3. Training  - PST for each annuity product - Annuity Suitability in your state   CONTRACTING@FFLAMS.COM</vt:lpstr>
      <vt:lpstr> 1. Annuity Processing Team - Firelight Eapp (Auto set up when using AAS) - Processing/Funds Transfer   2. Training - Family First Life TNL – Friday @ 8am PST - FFLAMS.com – video library - Monthly webinars  3. Consumer Tools - FIABenefits.com - Client facing FIA &amp; IUL Videos - Marketing Materials  INFO@FFLAMS.COM</vt:lpstr>
      <vt:lpstr>  Ask Golden Question EVERY TIME  Embrace Failures  Invest – in yourself through training &amp; the commitment to growing  ONE Annuity Every Month  ONE IUL Every Week  TRACK YOUR ASK A SPECIALISTS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COMPLETE PROTECTION</dc:title>
  <dc:creator>Sean Ruggiero</dc:creator>
  <cp:lastModifiedBy>Bridget Reimer</cp:lastModifiedBy>
  <cp:revision>11</cp:revision>
  <dcterms:created xsi:type="dcterms:W3CDTF">2022-03-24T14:23:13Z</dcterms:created>
  <dcterms:modified xsi:type="dcterms:W3CDTF">2023-03-23T19:00:42Z</dcterms:modified>
</cp:coreProperties>
</file>